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7" r:id="rId2"/>
    <p:sldId id="256" r:id="rId3"/>
    <p:sldId id="259" r:id="rId4"/>
    <p:sldId id="258" r:id="rId5"/>
    <p:sldId id="260" r:id="rId6"/>
    <p:sldId id="261" r:id="rId7"/>
    <p:sldId id="262" r:id="rId8"/>
  </p:sldIdLst>
  <p:sldSz cx="6858000" cy="9144000" type="screen4x3"/>
  <p:notesSz cx="6934200" cy="9232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07" autoAdjust="0"/>
  </p:normalViewPr>
  <p:slideViewPr>
    <p:cSldViewPr>
      <p:cViewPr>
        <p:scale>
          <a:sx n="61" d="100"/>
          <a:sy n="61" d="100"/>
        </p:scale>
        <p:origin x="-1848" y="-6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645"/>
          </a:xfrm>
          <a:prstGeom prst="rect">
            <a:avLst/>
          </a:prstGeom>
        </p:spPr>
        <p:txBody>
          <a:bodyPr vert="horz" lIns="92376" tIns="46188" rIns="92376" bIns="46188" rtlCol="0"/>
          <a:lstStyle>
            <a:lvl1pPr algn="l">
              <a:defRPr sz="1200"/>
            </a:lvl1pPr>
          </a:lstStyle>
          <a:p>
            <a:endParaRPr lang="en-US"/>
          </a:p>
        </p:txBody>
      </p:sp>
      <p:sp>
        <p:nvSpPr>
          <p:cNvPr id="3" name="Date Placeholder 2"/>
          <p:cNvSpPr>
            <a:spLocks noGrp="1"/>
          </p:cNvSpPr>
          <p:nvPr>
            <p:ph type="dt" sz="quarter" idx="1"/>
          </p:nvPr>
        </p:nvSpPr>
        <p:spPr>
          <a:xfrm>
            <a:off x="3927776" y="0"/>
            <a:ext cx="3004820" cy="461645"/>
          </a:xfrm>
          <a:prstGeom prst="rect">
            <a:avLst/>
          </a:prstGeom>
        </p:spPr>
        <p:txBody>
          <a:bodyPr vert="horz" lIns="92376" tIns="46188" rIns="92376" bIns="46188" rtlCol="0"/>
          <a:lstStyle>
            <a:lvl1pPr algn="r">
              <a:defRPr sz="1200"/>
            </a:lvl1pPr>
          </a:lstStyle>
          <a:p>
            <a:fld id="{EA29F382-A27F-4865-A23B-C5EA37820B53}" type="datetimeFigureOut">
              <a:rPr lang="en-US" smtClean="0"/>
              <a:pPr/>
              <a:t>5/26/2011</a:t>
            </a:fld>
            <a:endParaRPr lang="en-US"/>
          </a:p>
        </p:txBody>
      </p:sp>
      <p:sp>
        <p:nvSpPr>
          <p:cNvPr id="4" name="Footer Placeholder 3"/>
          <p:cNvSpPr>
            <a:spLocks noGrp="1"/>
          </p:cNvSpPr>
          <p:nvPr>
            <p:ph type="ftr" sz="quarter" idx="2"/>
          </p:nvPr>
        </p:nvSpPr>
        <p:spPr>
          <a:xfrm>
            <a:off x="0" y="8769653"/>
            <a:ext cx="3004820" cy="461645"/>
          </a:xfrm>
          <a:prstGeom prst="rect">
            <a:avLst/>
          </a:prstGeom>
        </p:spPr>
        <p:txBody>
          <a:bodyPr vert="horz" lIns="92376" tIns="46188" rIns="92376" bIns="46188" rtlCol="0" anchor="b"/>
          <a:lstStyle>
            <a:lvl1pPr algn="l">
              <a:defRPr sz="1200"/>
            </a:lvl1pPr>
          </a:lstStyle>
          <a:p>
            <a:endParaRPr lang="en-US"/>
          </a:p>
        </p:txBody>
      </p:sp>
      <p:sp>
        <p:nvSpPr>
          <p:cNvPr id="5" name="Slide Number Placeholder 4"/>
          <p:cNvSpPr>
            <a:spLocks noGrp="1"/>
          </p:cNvSpPr>
          <p:nvPr>
            <p:ph type="sldNum" sz="quarter" idx="3"/>
          </p:nvPr>
        </p:nvSpPr>
        <p:spPr>
          <a:xfrm>
            <a:off x="3927776" y="8769653"/>
            <a:ext cx="3004820" cy="461645"/>
          </a:xfrm>
          <a:prstGeom prst="rect">
            <a:avLst/>
          </a:prstGeom>
        </p:spPr>
        <p:txBody>
          <a:bodyPr vert="horz" lIns="92376" tIns="46188" rIns="92376" bIns="46188" rtlCol="0" anchor="b"/>
          <a:lstStyle>
            <a:lvl1pPr algn="r">
              <a:defRPr sz="1200"/>
            </a:lvl1pPr>
          </a:lstStyle>
          <a:p>
            <a:fld id="{AB87F1AD-377B-4E0C-9FF9-2A180468398E}" type="slidenum">
              <a:rPr lang="en-US" smtClean="0"/>
              <a:pPr/>
              <a:t>‹#›</a:t>
            </a:fld>
            <a:endParaRPr lang="en-US"/>
          </a:p>
        </p:txBody>
      </p:sp>
    </p:spTree>
    <p:extLst>
      <p:ext uri="{BB962C8B-B14F-4D97-AF65-F5344CB8AC3E}">
        <p14:creationId xmlns:p14="http://schemas.microsoft.com/office/powerpoint/2010/main" val="27298894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645"/>
          </a:xfrm>
          <a:prstGeom prst="rect">
            <a:avLst/>
          </a:prstGeom>
        </p:spPr>
        <p:txBody>
          <a:bodyPr vert="horz" lIns="92376" tIns="46188" rIns="92376" bIns="46188" rtlCol="0"/>
          <a:lstStyle>
            <a:lvl1pPr algn="l">
              <a:defRPr sz="1200"/>
            </a:lvl1pPr>
          </a:lstStyle>
          <a:p>
            <a:endParaRPr lang="en-US"/>
          </a:p>
        </p:txBody>
      </p:sp>
      <p:sp>
        <p:nvSpPr>
          <p:cNvPr id="3" name="Date Placeholder 2"/>
          <p:cNvSpPr>
            <a:spLocks noGrp="1"/>
          </p:cNvSpPr>
          <p:nvPr>
            <p:ph type="dt" idx="1"/>
          </p:nvPr>
        </p:nvSpPr>
        <p:spPr>
          <a:xfrm>
            <a:off x="3927776" y="0"/>
            <a:ext cx="3004820" cy="461645"/>
          </a:xfrm>
          <a:prstGeom prst="rect">
            <a:avLst/>
          </a:prstGeom>
        </p:spPr>
        <p:txBody>
          <a:bodyPr vert="horz" lIns="92376" tIns="46188" rIns="92376" bIns="46188" rtlCol="0"/>
          <a:lstStyle>
            <a:lvl1pPr algn="r">
              <a:defRPr sz="1200"/>
            </a:lvl1pPr>
          </a:lstStyle>
          <a:p>
            <a:fld id="{9D7F0B2F-0BAA-4236-B3B2-1BD8813F6FD4}" type="datetimeFigureOut">
              <a:rPr lang="en-US" smtClean="0"/>
              <a:pPr/>
              <a:t>5/26/2011</a:t>
            </a:fld>
            <a:endParaRPr lang="en-US"/>
          </a:p>
        </p:txBody>
      </p:sp>
      <p:sp>
        <p:nvSpPr>
          <p:cNvPr id="4" name="Slide Image Placeholder 3"/>
          <p:cNvSpPr>
            <a:spLocks noGrp="1" noRot="1" noChangeAspect="1"/>
          </p:cNvSpPr>
          <p:nvPr>
            <p:ph type="sldImg" idx="2"/>
          </p:nvPr>
        </p:nvSpPr>
        <p:spPr>
          <a:xfrm>
            <a:off x="2170113" y="692150"/>
            <a:ext cx="2593975" cy="3462338"/>
          </a:xfrm>
          <a:prstGeom prst="rect">
            <a:avLst/>
          </a:prstGeom>
          <a:noFill/>
          <a:ln w="12700">
            <a:solidFill>
              <a:prstClr val="black"/>
            </a:solidFill>
          </a:ln>
        </p:spPr>
        <p:txBody>
          <a:bodyPr vert="horz" lIns="92376" tIns="46188" rIns="92376" bIns="46188" rtlCol="0" anchor="ctr"/>
          <a:lstStyle/>
          <a:p>
            <a:endParaRPr lang="en-US"/>
          </a:p>
        </p:txBody>
      </p:sp>
      <p:sp>
        <p:nvSpPr>
          <p:cNvPr id="5" name="Notes Placeholder 4"/>
          <p:cNvSpPr>
            <a:spLocks noGrp="1"/>
          </p:cNvSpPr>
          <p:nvPr>
            <p:ph type="body" sz="quarter" idx="3"/>
          </p:nvPr>
        </p:nvSpPr>
        <p:spPr>
          <a:xfrm>
            <a:off x="693420" y="4385628"/>
            <a:ext cx="5547360" cy="4154805"/>
          </a:xfrm>
          <a:prstGeom prst="rect">
            <a:avLst/>
          </a:prstGeom>
        </p:spPr>
        <p:txBody>
          <a:bodyPr vert="horz" lIns="92376" tIns="46188" rIns="92376" bIns="461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9653"/>
            <a:ext cx="3004820" cy="461645"/>
          </a:xfrm>
          <a:prstGeom prst="rect">
            <a:avLst/>
          </a:prstGeom>
        </p:spPr>
        <p:txBody>
          <a:bodyPr vert="horz" lIns="92376" tIns="46188" rIns="92376" bIns="46188" rtlCol="0" anchor="b"/>
          <a:lstStyle>
            <a:lvl1pPr algn="l">
              <a:defRPr sz="1200"/>
            </a:lvl1pPr>
          </a:lstStyle>
          <a:p>
            <a:endParaRPr lang="en-US"/>
          </a:p>
        </p:txBody>
      </p:sp>
      <p:sp>
        <p:nvSpPr>
          <p:cNvPr id="7" name="Slide Number Placeholder 6"/>
          <p:cNvSpPr>
            <a:spLocks noGrp="1"/>
          </p:cNvSpPr>
          <p:nvPr>
            <p:ph type="sldNum" sz="quarter" idx="5"/>
          </p:nvPr>
        </p:nvSpPr>
        <p:spPr>
          <a:xfrm>
            <a:off x="3927776" y="8769653"/>
            <a:ext cx="3004820" cy="461645"/>
          </a:xfrm>
          <a:prstGeom prst="rect">
            <a:avLst/>
          </a:prstGeom>
        </p:spPr>
        <p:txBody>
          <a:bodyPr vert="horz" lIns="92376" tIns="46188" rIns="92376" bIns="46188" rtlCol="0" anchor="b"/>
          <a:lstStyle>
            <a:lvl1pPr algn="r">
              <a:defRPr sz="1200"/>
            </a:lvl1pPr>
          </a:lstStyle>
          <a:p>
            <a:fld id="{A2A85A3B-6002-46B6-93CB-43F720D95795}" type="slidenum">
              <a:rPr lang="en-US" smtClean="0"/>
              <a:pPr/>
              <a:t>‹#›</a:t>
            </a:fld>
            <a:endParaRPr lang="en-US"/>
          </a:p>
        </p:txBody>
      </p:sp>
    </p:spTree>
    <p:extLst>
      <p:ext uri="{BB962C8B-B14F-4D97-AF65-F5344CB8AC3E}">
        <p14:creationId xmlns:p14="http://schemas.microsoft.com/office/powerpoint/2010/main" val="329402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0113" y="692150"/>
            <a:ext cx="2593975" cy="3462338"/>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A85A3B-6002-46B6-93CB-43F720D95795}"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5/26/2011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5/26/2011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5/26/2011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257EC5-3B62-41A9-B926-E6899879EB06}" type="datetimeFigureOut">
              <a:rPr lang="en-US" smtClean="0"/>
              <a:pPr/>
              <a:t>5/26/2011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257EC5-3B62-41A9-B926-E6899879EB06}" type="datetimeFigureOut">
              <a:rPr lang="en-US" smtClean="0"/>
              <a:pPr/>
              <a:t>5/26/2011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257EC5-3B62-41A9-B926-E6899879EB06}" type="datetimeFigureOut">
              <a:rPr lang="en-US" smtClean="0"/>
              <a:pPr/>
              <a:t>5/26/2011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257EC5-3B62-41A9-B926-E6899879EB06}" type="datetimeFigureOut">
              <a:rPr lang="en-US" smtClean="0"/>
              <a:pPr/>
              <a:t>5/26/2011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257EC5-3B62-41A9-B926-E6899879EB06}" type="datetimeFigureOut">
              <a:rPr lang="en-US" smtClean="0"/>
              <a:pPr/>
              <a:t>5/26/2011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57EC5-3B62-41A9-B926-E6899879EB06}" type="datetimeFigureOut">
              <a:rPr lang="en-US" smtClean="0"/>
              <a:pPr/>
              <a:t>5/26/2011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57EC5-3B62-41A9-B926-E6899879EB06}" type="datetimeFigureOut">
              <a:rPr lang="en-US" smtClean="0"/>
              <a:pPr/>
              <a:t>5/26/2011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257EC5-3B62-41A9-B926-E6899879EB06}" type="datetimeFigureOut">
              <a:rPr lang="en-US" smtClean="0"/>
              <a:pPr/>
              <a:t>5/26/2011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1E00BC-18E0-4550-9BB1-32F97C05187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60257EC5-3B62-41A9-B926-E6899879EB06}" type="datetimeFigureOut">
              <a:rPr lang="en-US" smtClean="0"/>
              <a:pPr/>
              <a:t>5/26/2011</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91E00BC-18E0-4550-9BB1-32F97C05187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Blackberry Solar Cell</a:t>
            </a:r>
            <a:endParaRPr lang="en-US" dirty="0"/>
          </a:p>
        </p:txBody>
      </p:sp>
      <p:pic>
        <p:nvPicPr>
          <p:cNvPr id="6" name="Content Placeholder 5" descr="solar-panel-edit-illustration [Converted].png"/>
          <p:cNvPicPr>
            <a:picLocks noGrp="1" noChangeAspect="1"/>
          </p:cNvPicPr>
          <p:nvPr>
            <p:ph idx="1"/>
          </p:nvPr>
        </p:nvPicPr>
        <p:blipFill>
          <a:blip r:embed="rId3" cstate="print"/>
          <a:stretch>
            <a:fillRect/>
          </a:stretch>
        </p:blipFill>
        <p:spPr>
          <a:xfrm>
            <a:off x="0" y="2743200"/>
            <a:ext cx="6172200" cy="4354370"/>
          </a:xfrm>
        </p:spPr>
      </p:pic>
      <p:sp>
        <p:nvSpPr>
          <p:cNvPr id="4" name="TextBox 3"/>
          <p:cNvSpPr txBox="1"/>
          <p:nvPr/>
        </p:nvSpPr>
        <p:spPr>
          <a:xfrm>
            <a:off x="304800" y="5943600"/>
            <a:ext cx="3733800" cy="2308324"/>
          </a:xfrm>
          <a:prstGeom prst="rect">
            <a:avLst/>
          </a:prstGeom>
          <a:ln w="57150"/>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Steps, Content &amp; Hints</a:t>
            </a:r>
          </a:p>
          <a:p>
            <a:endParaRPr lang="en-US" sz="1200" dirty="0" smtClean="0"/>
          </a:p>
          <a:p>
            <a:r>
              <a:rPr lang="en-US" sz="1200" dirty="0" smtClean="0">
                <a:solidFill>
                  <a:schemeClr val="bg1"/>
                </a:solidFill>
              </a:rPr>
              <a:t>Main directions and content for the activity are in the boxes to the left with the orange border, like this one.</a:t>
            </a:r>
          </a:p>
          <a:p>
            <a:endParaRPr lang="en-US" sz="1200" dirty="0" smtClean="0"/>
          </a:p>
          <a:p>
            <a:r>
              <a:rPr lang="en-US" sz="1200" dirty="0" smtClean="0"/>
              <a:t>In a classroom setting, you will lead the students through the activity with a series of questions, the students’ own responses and brief explanations.</a:t>
            </a:r>
          </a:p>
          <a:p>
            <a:endParaRPr lang="en-US" sz="1200" dirty="0" smtClean="0"/>
          </a:p>
          <a:p>
            <a:r>
              <a:rPr lang="en-US" sz="1200" dirty="0" smtClean="0"/>
              <a:t>Whenever possible, find and affirm what’s right about the students’ answers.</a:t>
            </a:r>
          </a:p>
          <a:p>
            <a:endParaRPr lang="en-US" sz="1200" dirty="0" smtClean="0"/>
          </a:p>
        </p:txBody>
      </p:sp>
      <p:sp>
        <p:nvSpPr>
          <p:cNvPr id="5" name="Rounded Rectangular Callout 4"/>
          <p:cNvSpPr/>
          <p:nvPr/>
        </p:nvSpPr>
        <p:spPr>
          <a:xfrm>
            <a:off x="4267200" y="4267200"/>
            <a:ext cx="2133600" cy="3200400"/>
          </a:xfrm>
          <a:prstGeom prst="wedgeRoundRectCallout">
            <a:avLst>
              <a:gd name="adj1" fmla="val -74420"/>
              <a:gd name="adj2" fmla="val 55756"/>
              <a:gd name="adj3" fmla="val 16667"/>
            </a:avLst>
          </a:prstGeom>
          <a:solidFill>
            <a:schemeClr val="tx1"/>
          </a:solidFill>
          <a:ln w="57150">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smtClean="0">
                <a:solidFill>
                  <a:schemeClr val="bg1"/>
                </a:solidFill>
              </a:rPr>
              <a:t>Questions in Context:</a:t>
            </a:r>
          </a:p>
          <a:p>
            <a:r>
              <a:rPr lang="en-US" sz="1100" b="1" i="1" dirty="0" smtClean="0">
                <a:solidFill>
                  <a:schemeClr val="bg1"/>
                </a:solidFill>
              </a:rPr>
              <a:t>Do you remember something better when you are asked to  think about it?</a:t>
            </a:r>
            <a:endParaRPr lang="en-US" sz="1100" i="1" dirty="0" smtClean="0">
              <a:solidFill>
                <a:schemeClr val="bg1"/>
              </a:solidFill>
            </a:endParaRPr>
          </a:p>
          <a:p>
            <a:endParaRPr lang="en-US" sz="1100" b="1" dirty="0" smtClean="0">
              <a:solidFill>
                <a:schemeClr val="bg1"/>
              </a:solidFill>
            </a:endParaRPr>
          </a:p>
          <a:p>
            <a:r>
              <a:rPr lang="en-US" sz="1100" dirty="0" smtClean="0">
                <a:solidFill>
                  <a:schemeClr val="bg1"/>
                </a:solidFill>
              </a:rPr>
              <a:t>On the right, in the conversation bubble outlined in yellow, are  guiding questions  that you should ask the students during the associated step. </a:t>
            </a:r>
          </a:p>
          <a:p>
            <a:endParaRPr lang="en-US" sz="1100" b="1" dirty="0" smtClean="0">
              <a:solidFill>
                <a:schemeClr val="bg1"/>
              </a:solidFill>
            </a:endParaRPr>
          </a:p>
          <a:p>
            <a:r>
              <a:rPr lang="en-US" sz="1100" b="1" dirty="0" smtClean="0">
                <a:solidFill>
                  <a:schemeClr val="bg1"/>
                </a:solidFill>
              </a:rPr>
              <a:t>Each question should be asked separately – and a short amount of time should be allowed for responses.</a:t>
            </a:r>
          </a:p>
        </p:txBody>
      </p:sp>
      <p:sp>
        <p:nvSpPr>
          <p:cNvPr id="7"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3733800" cy="2308324"/>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Green Chemistry Introduction: </a:t>
            </a:r>
          </a:p>
          <a:p>
            <a:r>
              <a:rPr lang="en-US" sz="1200" b="1" dirty="0" smtClean="0"/>
              <a:t>Defining Green Chemistry</a:t>
            </a:r>
          </a:p>
          <a:p>
            <a:endParaRPr lang="en-US" sz="1200" dirty="0" smtClean="0"/>
          </a:p>
          <a:p>
            <a:r>
              <a:rPr lang="en-US" sz="1200" dirty="0" smtClean="0">
                <a:solidFill>
                  <a:schemeClr val="bg1"/>
                </a:solidFill>
              </a:rPr>
              <a:t>Have students work in pairs for 30 seconds to come up with a definition for green chemistry. Break down the  meaning of both words.</a:t>
            </a:r>
          </a:p>
          <a:p>
            <a:endParaRPr lang="en-US" sz="1200" dirty="0" smtClean="0"/>
          </a:p>
          <a:p>
            <a:r>
              <a:rPr lang="en-US" sz="1200" dirty="0" smtClean="0"/>
              <a:t>Establish that Chemistry is the science of making products.</a:t>
            </a:r>
          </a:p>
          <a:p>
            <a:endParaRPr lang="en-US" sz="1200" dirty="0" smtClean="0"/>
          </a:p>
          <a:p>
            <a:r>
              <a:rPr lang="en-US" sz="1200" dirty="0" smtClean="0"/>
              <a:t>Eco-friendly, good for the environment, sustainable.</a:t>
            </a:r>
          </a:p>
          <a:p>
            <a:endParaRPr lang="en-US" sz="1200" dirty="0" smtClean="0"/>
          </a:p>
        </p:txBody>
      </p:sp>
      <p:sp>
        <p:nvSpPr>
          <p:cNvPr id="5" name="TextBox 4"/>
          <p:cNvSpPr txBox="1"/>
          <p:nvPr/>
        </p:nvSpPr>
        <p:spPr>
          <a:xfrm>
            <a:off x="381000" y="2743200"/>
            <a:ext cx="3733800" cy="341632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What do Chemists </a:t>
            </a:r>
            <a:r>
              <a:rPr lang="en-US" sz="1200" dirty="0" smtClean="0"/>
              <a:t>do?</a:t>
            </a:r>
          </a:p>
          <a:p>
            <a:endParaRPr lang="en-US" sz="1200" dirty="0" smtClean="0"/>
          </a:p>
          <a:p>
            <a:r>
              <a:rPr lang="en-US" sz="1200" i="1" dirty="0" smtClean="0">
                <a:solidFill>
                  <a:schemeClr val="bg1"/>
                </a:solidFill>
              </a:rPr>
              <a:t>Use wait time .  Build off of their prior knowledge. Acknowledge student responses and prompt them for more information.  Control the conversation by asking for a certain number of answers.</a:t>
            </a:r>
          </a:p>
          <a:p>
            <a:endParaRPr lang="en-US" sz="1200" dirty="0" smtClean="0"/>
          </a:p>
          <a:p>
            <a:r>
              <a:rPr lang="en-US" sz="1200" dirty="0" smtClean="0"/>
              <a:t>Chemists are inventors. They help to design just about every product out there.</a:t>
            </a:r>
          </a:p>
          <a:p>
            <a:endParaRPr lang="en-US" sz="1200" dirty="0" smtClean="0"/>
          </a:p>
          <a:p>
            <a:r>
              <a:rPr lang="en-US" sz="1200" dirty="0" smtClean="0"/>
              <a:t>Traditionally chemists were not taught about the environmental impact or toxicology. We have had many advances and helpful inventions but we have also had inventions that have caused harm to the environment. Green chemists design products taking into account the entire process, energy efficiency, renewable resources, the product itself along with the end-of-life impact of the product.</a:t>
            </a:r>
          </a:p>
        </p:txBody>
      </p:sp>
      <p:sp>
        <p:nvSpPr>
          <p:cNvPr id="6" name="TextBox 5"/>
          <p:cNvSpPr txBox="1"/>
          <p:nvPr/>
        </p:nvSpPr>
        <p:spPr>
          <a:xfrm>
            <a:off x="381000" y="6553200"/>
            <a:ext cx="3733800" cy="175432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b="1" dirty="0" smtClean="0"/>
              <a:t>Set the Scene: </a:t>
            </a:r>
          </a:p>
          <a:p>
            <a:r>
              <a:rPr lang="en-US" sz="1200" b="1" dirty="0" smtClean="0"/>
              <a:t>Connect the Dots &amp; Introduce the Activity Topic</a:t>
            </a:r>
          </a:p>
          <a:p>
            <a:endParaRPr lang="en-US" sz="1200" dirty="0" smtClean="0"/>
          </a:p>
          <a:p>
            <a:r>
              <a:rPr lang="en-US" sz="1200" i="1" dirty="0" smtClean="0">
                <a:solidFill>
                  <a:schemeClr val="bg1"/>
                </a:solidFill>
              </a:rPr>
              <a:t>Connect the dots for them: they are the future scientists who will help to discover and invent solutions to our environmental challenges.</a:t>
            </a:r>
          </a:p>
          <a:p>
            <a:endParaRPr lang="en-US" sz="1200" i="1" dirty="0" smtClean="0">
              <a:solidFill>
                <a:schemeClr val="bg1"/>
              </a:solidFill>
            </a:endParaRPr>
          </a:p>
          <a:p>
            <a:r>
              <a:rPr lang="en-US" sz="1200" dirty="0" smtClean="0"/>
              <a:t>Introduce the 3 criteria of Green Chemistry: </a:t>
            </a:r>
          </a:p>
          <a:p>
            <a:r>
              <a:rPr lang="en-US" sz="1200" dirty="0" smtClean="0"/>
              <a:t>Safety, Cost and Performance. </a:t>
            </a:r>
          </a:p>
        </p:txBody>
      </p:sp>
      <p:sp>
        <p:nvSpPr>
          <p:cNvPr id="8" name="Rounded Rectangular Callout 7"/>
          <p:cNvSpPr/>
          <p:nvPr/>
        </p:nvSpPr>
        <p:spPr>
          <a:xfrm>
            <a:off x="4419600" y="304800"/>
            <a:ext cx="2133600" cy="1524000"/>
          </a:xfrm>
          <a:prstGeom prst="wedgeRoundRectCallout">
            <a:avLst>
              <a:gd name="adj1" fmla="val -80770"/>
              <a:gd name="adj2" fmla="val 1472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What is Chemistry? What does chemistry mean to you? Do you think of good things or bad things? Who has heard of companies going green?  What does that mean?</a:t>
            </a:r>
          </a:p>
          <a:p>
            <a:endParaRPr lang="en-US" sz="1100" dirty="0" smtClean="0">
              <a:solidFill>
                <a:schemeClr val="bg1"/>
              </a:solidFill>
            </a:endParaRPr>
          </a:p>
        </p:txBody>
      </p:sp>
      <p:sp>
        <p:nvSpPr>
          <p:cNvPr id="7" name="Rounded Rectangular Callout 6"/>
          <p:cNvSpPr/>
          <p:nvPr/>
        </p:nvSpPr>
        <p:spPr>
          <a:xfrm>
            <a:off x="4419600" y="3733800"/>
            <a:ext cx="2209800" cy="1828800"/>
          </a:xfrm>
          <a:prstGeom prst="wedgeRoundRectCallout">
            <a:avLst>
              <a:gd name="adj1" fmla="val -84433"/>
              <a:gd name="adj2" fmla="val -4435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Is there anything in this room that a chemist invented? What about the desks, paint, floor, etc.</a:t>
            </a:r>
          </a:p>
          <a:p>
            <a:endParaRPr lang="en-US" sz="1100" dirty="0" smtClean="0">
              <a:solidFill>
                <a:schemeClr val="bg1"/>
              </a:solidFill>
            </a:endParaRPr>
          </a:p>
          <a:p>
            <a:r>
              <a:rPr lang="en-US" sz="1100" dirty="0" smtClean="0">
                <a:solidFill>
                  <a:schemeClr val="bg1"/>
                </a:solidFill>
              </a:rPr>
              <a:t>Who has taken medicine? Does anyone use an iPod or an mp3 player? What about a computer or a cell phone?</a:t>
            </a:r>
          </a:p>
        </p:txBody>
      </p:sp>
      <p:sp>
        <p:nvSpPr>
          <p:cNvPr id="13" name="Rounded Rectangular Callout 12"/>
          <p:cNvSpPr/>
          <p:nvPr/>
        </p:nvSpPr>
        <p:spPr>
          <a:xfrm>
            <a:off x="4419600" y="2209800"/>
            <a:ext cx="2133600" cy="1295400"/>
          </a:xfrm>
          <a:prstGeom prst="wedgeRoundRectCallout">
            <a:avLst>
              <a:gd name="adj1" fmla="val -78484"/>
              <a:gd name="adj2" fmla="val -6031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Green chemistry is pollution prevention at the molecular level, the basic design stage.  So what is it that chemists do?</a:t>
            </a:r>
            <a:endParaRPr lang="en-US" sz="1050" dirty="0" smtClean="0">
              <a:solidFill>
                <a:schemeClr val="bg1"/>
              </a:solidFill>
            </a:endParaRPr>
          </a:p>
        </p:txBody>
      </p:sp>
      <p:sp>
        <p:nvSpPr>
          <p:cNvPr id="10" name="Rounded Rectangular Callout 9"/>
          <p:cNvSpPr/>
          <p:nvPr/>
        </p:nvSpPr>
        <p:spPr>
          <a:xfrm>
            <a:off x="4419600" y="6159520"/>
            <a:ext cx="2209800" cy="1981200"/>
          </a:xfrm>
          <a:prstGeom prst="wedgeRoundRectCallout">
            <a:avLst>
              <a:gd name="adj1" fmla="val -81521"/>
              <a:gd name="adj2" fmla="val 37925"/>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1100" dirty="0">
                <a:solidFill>
                  <a:schemeClr val="bg1"/>
                </a:solidFill>
              </a:rPr>
              <a:t>Would you buy a “traditional” cleaner that costs $1 or a “safer” cleaner that costs $5 for the same bottle size?</a:t>
            </a:r>
          </a:p>
          <a:p>
            <a:pPr fontAlgn="auto">
              <a:spcBef>
                <a:spcPts val="0"/>
              </a:spcBef>
              <a:spcAft>
                <a:spcPts val="0"/>
              </a:spcAft>
              <a:defRPr/>
            </a:pPr>
            <a:r>
              <a:rPr lang="en-US" sz="1100" dirty="0">
                <a:solidFill>
                  <a:schemeClr val="bg1"/>
                </a:solidFill>
              </a:rPr>
              <a:t>Would you buy a “traditional cleaner” that cleans well, or a “safer” cleaner that leaves streaks behind?</a:t>
            </a:r>
          </a:p>
          <a:p>
            <a:pPr fontAlgn="auto">
              <a:spcBef>
                <a:spcPts val="0"/>
              </a:spcBef>
              <a:spcAft>
                <a:spcPts val="0"/>
              </a:spcAft>
              <a:defRPr/>
            </a:pPr>
            <a:r>
              <a:rPr lang="en-US" sz="1100" dirty="0">
                <a:solidFill>
                  <a:schemeClr val="bg1"/>
                </a:solidFill>
              </a:rPr>
              <a:t>Green chemists think about safety, cost and performance in their product design</a:t>
            </a:r>
          </a:p>
        </p:txBody>
      </p:sp>
      <p:sp>
        <p:nvSpPr>
          <p:cNvPr id="9"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533400"/>
            <a:ext cx="3733800" cy="3549015"/>
          </a:xfrm>
          <a:prstGeom prst="roundRect">
            <a:avLst>
              <a:gd name="adj" fmla="val 10930"/>
            </a:avLst>
          </a:prstGeom>
          <a:ln>
            <a:solidFill>
              <a:srgbClr val="FFFF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r>
              <a:rPr lang="en-US" sz="1400" b="1" dirty="0" smtClean="0"/>
              <a:t>Introduce Solar through Discussion:</a:t>
            </a:r>
          </a:p>
          <a:p>
            <a:pPr marL="342900" indent="-342900"/>
            <a:endParaRPr lang="en-US" sz="1400" b="1" dirty="0" smtClean="0"/>
          </a:p>
          <a:p>
            <a:r>
              <a:rPr lang="en-US" sz="1400" dirty="0" smtClean="0"/>
              <a:t>Highlight advantages of solar: renewable resource, energy independence.</a:t>
            </a:r>
          </a:p>
          <a:p>
            <a:endParaRPr lang="en-US" sz="1400" dirty="0" smtClean="0"/>
          </a:p>
          <a:p>
            <a:r>
              <a:rPr lang="en-US" sz="1400" dirty="0" smtClean="0"/>
              <a:t>Highlight disadvantages: energy intensive production, hazardous chemicals used in the refining process of silicon and cost.</a:t>
            </a:r>
          </a:p>
          <a:p>
            <a:endParaRPr lang="en-US" sz="1400" dirty="0"/>
          </a:p>
          <a:p>
            <a:r>
              <a:rPr lang="en-US" sz="1400" b="1" dirty="0" smtClean="0"/>
              <a:t>Review Experiment Safety:</a:t>
            </a:r>
            <a:endParaRPr lang="en-US" sz="1400" dirty="0" smtClean="0"/>
          </a:p>
          <a:p>
            <a:r>
              <a:rPr lang="en-US" sz="1400" b="1" i="1" dirty="0" smtClean="0"/>
              <a:t>“You are conducting an experiment today so please remember the rules of no eating or putting hands in your mouth.  We ask that you wash your hands after the experiment.”</a:t>
            </a:r>
          </a:p>
          <a:p>
            <a:pPr marL="342900" indent="-342900"/>
            <a:r>
              <a:rPr lang="en-US" sz="1400" dirty="0" smtClean="0"/>
              <a:t>Let’s get started!</a:t>
            </a:r>
          </a:p>
        </p:txBody>
      </p:sp>
      <p:sp>
        <p:nvSpPr>
          <p:cNvPr id="5" name="TextBox 4"/>
          <p:cNvSpPr txBox="1"/>
          <p:nvPr/>
        </p:nvSpPr>
        <p:spPr>
          <a:xfrm>
            <a:off x="381000" y="6477000"/>
            <a:ext cx="3733800" cy="224676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dirty="0" smtClean="0"/>
              <a:t>5. Remove the transparent (ITO) slide from the bag and place it on the paper towel. (indium tin oxide)</a:t>
            </a:r>
          </a:p>
          <a:p>
            <a:r>
              <a:rPr lang="en-US" sz="1400" dirty="0" smtClean="0"/>
              <a:t>6. Determine which side the coating is on by using the mulitimeter on the resistance setting </a:t>
            </a:r>
            <a:r>
              <a:rPr lang="el-GR" sz="1400" dirty="0" smtClean="0"/>
              <a:t>Ω</a:t>
            </a:r>
            <a:r>
              <a:rPr lang="en-US" sz="1400" dirty="0" smtClean="0"/>
              <a:t> (Ohms). A non-zero reading indicates the coated side.</a:t>
            </a:r>
          </a:p>
          <a:p>
            <a:r>
              <a:rPr lang="en-US" sz="1400" dirty="0" smtClean="0"/>
              <a:t>7. Using the tip of a graphite pencil lay down the carbon catalyst by shading the ITO coated side of the slide. There may not be any visible markings.</a:t>
            </a:r>
          </a:p>
        </p:txBody>
      </p:sp>
      <p:sp>
        <p:nvSpPr>
          <p:cNvPr id="10" name="TextBox 9"/>
          <p:cNvSpPr txBox="1"/>
          <p:nvPr/>
        </p:nvSpPr>
        <p:spPr>
          <a:xfrm>
            <a:off x="381000" y="4343400"/>
            <a:ext cx="3733800" cy="181588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r>
              <a:rPr lang="en-US" sz="1400" dirty="0" smtClean="0"/>
              <a:t>1. Use the spatula to crush the blackberry and</a:t>
            </a:r>
          </a:p>
          <a:p>
            <a:pPr marL="342900" indent="-342900"/>
            <a:r>
              <a:rPr lang="en-US" sz="1400" dirty="0" smtClean="0"/>
              <a:t>extract the juices.</a:t>
            </a:r>
          </a:p>
          <a:p>
            <a:r>
              <a:rPr lang="en-US" sz="1400" dirty="0" smtClean="0"/>
              <a:t>2. Remove the glass slide with the white coating (TiO2) from its bag.</a:t>
            </a:r>
          </a:p>
          <a:p>
            <a:r>
              <a:rPr lang="en-US" sz="1400" dirty="0" smtClean="0"/>
              <a:t>3. Demonstrate how to handle the glass slide by the edges.</a:t>
            </a:r>
          </a:p>
          <a:p>
            <a:r>
              <a:rPr lang="en-US" sz="1400" dirty="0" smtClean="0"/>
              <a:t>4.  Place the TiO2 slide face down into the blackberry juice. (Allow to sit for 3-5 minutes)</a:t>
            </a:r>
          </a:p>
        </p:txBody>
      </p:sp>
      <p:grpSp>
        <p:nvGrpSpPr>
          <p:cNvPr id="11" name="Group 10"/>
          <p:cNvGrpSpPr/>
          <p:nvPr/>
        </p:nvGrpSpPr>
        <p:grpSpPr>
          <a:xfrm>
            <a:off x="4419600" y="3105155"/>
            <a:ext cx="2209800" cy="3322259"/>
            <a:chOff x="4343400" y="2167854"/>
            <a:chExt cx="2209800" cy="3962400"/>
          </a:xfrm>
        </p:grpSpPr>
        <p:sp>
          <p:nvSpPr>
            <p:cNvPr id="8" name="Rounded Rectangular Callout 7"/>
            <p:cNvSpPr/>
            <p:nvPr/>
          </p:nvSpPr>
          <p:spPr>
            <a:xfrm>
              <a:off x="4343400" y="2167854"/>
              <a:ext cx="2209800" cy="3962400"/>
            </a:xfrm>
            <a:prstGeom prst="wedgeRoundRectCallout">
              <a:avLst>
                <a:gd name="adj1" fmla="val -73888"/>
                <a:gd name="adj2" fmla="val 30151"/>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457700" y="2374654"/>
              <a:ext cx="1981200" cy="3548798"/>
            </a:xfrm>
            <a:prstGeom prst="rect">
              <a:avLst/>
            </a:prstGeom>
            <a:noFill/>
          </p:spPr>
          <p:txBody>
            <a:bodyPr wrap="square" rtlCol="0">
              <a:spAutoFit/>
            </a:bodyPr>
            <a:lstStyle/>
            <a:p>
              <a:r>
                <a:rPr lang="en-US" sz="1100" dirty="0" smtClean="0">
                  <a:solidFill>
                    <a:schemeClr val="bg1"/>
                  </a:solidFill>
                </a:rPr>
                <a:t>Who can tell me what is in the dish? Why do we need a blackberry to make a solar cell? Beach analogy: white vs. dark colors</a:t>
              </a:r>
            </a:p>
            <a:p>
              <a:r>
                <a:rPr lang="en-US" sz="1100" dirty="0" smtClean="0">
                  <a:solidFill>
                    <a:schemeClr val="bg1"/>
                  </a:solidFill>
                </a:rPr>
                <a:t>What are we doing to the white strip? Why?</a:t>
              </a:r>
            </a:p>
            <a:p>
              <a:endParaRPr lang="en-US" sz="1100" dirty="0" smtClean="0">
                <a:solidFill>
                  <a:schemeClr val="bg1"/>
                </a:solidFill>
              </a:endParaRPr>
            </a:p>
            <a:p>
              <a:r>
                <a:rPr lang="en-US" sz="1100" dirty="0" smtClean="0">
                  <a:solidFill>
                    <a:schemeClr val="bg1"/>
                  </a:solidFill>
                </a:rPr>
                <a:t>Who likes powdered donuts? The same ingredient found in toothpaste, white paint and powered donuts  is titanium dioxide .</a:t>
              </a:r>
            </a:p>
            <a:p>
              <a:r>
                <a:rPr lang="en-US" sz="1100" dirty="0" smtClean="0">
                  <a:solidFill>
                    <a:schemeClr val="bg1"/>
                  </a:solidFill>
                </a:rPr>
                <a:t>Is TiO2 safe?  What about cost?</a:t>
              </a:r>
            </a:p>
            <a:p>
              <a:endParaRPr lang="en-US" sz="1100" dirty="0" smtClean="0">
                <a:solidFill>
                  <a:schemeClr val="bg1"/>
                </a:solidFill>
              </a:endParaRPr>
            </a:p>
            <a:p>
              <a:r>
                <a:rPr lang="en-US" sz="1100" dirty="0" smtClean="0">
                  <a:solidFill>
                    <a:schemeClr val="bg1"/>
                  </a:solidFill>
                </a:rPr>
                <a:t>TiO2 is not being used for  its whitening abilities but its semi-conductive properties.</a:t>
              </a:r>
            </a:p>
          </p:txBody>
        </p:sp>
      </p:grpSp>
      <p:sp>
        <p:nvSpPr>
          <p:cNvPr id="9" name="Rounded Rectangular Callout 8"/>
          <p:cNvSpPr/>
          <p:nvPr/>
        </p:nvSpPr>
        <p:spPr>
          <a:xfrm>
            <a:off x="4495800" y="6629401"/>
            <a:ext cx="2133600" cy="2057400"/>
          </a:xfrm>
          <a:prstGeom prst="wedgeRoundRectCallout">
            <a:avLst>
              <a:gd name="adj1" fmla="val -69246"/>
              <a:gd name="adj2" fmla="val -5306"/>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Each slide has been coated with ITO. ITO is a conductor. What is a conductor?  </a:t>
            </a:r>
          </a:p>
          <a:p>
            <a:r>
              <a:rPr lang="en-US" sz="1100" dirty="0" smtClean="0">
                <a:solidFill>
                  <a:schemeClr val="bg1"/>
                </a:solidFill>
              </a:rPr>
              <a:t>When we think about electricity we use the terms conductor, insulator, semi-conductor.  </a:t>
            </a:r>
          </a:p>
          <a:p>
            <a:r>
              <a:rPr lang="en-US" sz="1100" dirty="0" smtClean="0">
                <a:solidFill>
                  <a:schemeClr val="bg1"/>
                </a:solidFill>
              </a:rPr>
              <a:t>What is the tip of your pencil made of? What is graphite made of? Carbon is it inexpensive, safe?</a:t>
            </a:r>
          </a:p>
        </p:txBody>
      </p:sp>
      <p:sp>
        <p:nvSpPr>
          <p:cNvPr id="12" name="Rounded Rectangular Callout 11"/>
          <p:cNvSpPr/>
          <p:nvPr/>
        </p:nvSpPr>
        <p:spPr>
          <a:xfrm>
            <a:off x="4419600" y="11624"/>
            <a:ext cx="2209800" cy="2920140"/>
          </a:xfrm>
          <a:prstGeom prst="wedgeRoundRectCallout">
            <a:avLst>
              <a:gd name="adj1" fmla="val -87481"/>
              <a:gd name="adj2" fmla="val -212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As green chemists today you will create your own solar cell. What do you know about solar cells? Tell me anything you know. Where have you seen them?</a:t>
            </a:r>
          </a:p>
          <a:p>
            <a:r>
              <a:rPr lang="en-US" sz="1100" dirty="0" smtClean="0">
                <a:solidFill>
                  <a:schemeClr val="bg1"/>
                </a:solidFill>
              </a:rPr>
              <a:t>What are some good things about solar power?</a:t>
            </a:r>
          </a:p>
          <a:p>
            <a:r>
              <a:rPr lang="en-US" sz="1100" dirty="0" smtClean="0">
                <a:solidFill>
                  <a:schemeClr val="bg1"/>
                </a:solidFill>
              </a:rPr>
              <a:t>Does anyone know any of the challenges?</a:t>
            </a:r>
          </a:p>
          <a:p>
            <a:r>
              <a:rPr lang="en-US" sz="1100" dirty="0" smtClean="0">
                <a:solidFill>
                  <a:schemeClr val="bg1"/>
                </a:solidFill>
              </a:rPr>
              <a:t>What is a solar cell?</a:t>
            </a:r>
          </a:p>
          <a:p>
            <a:r>
              <a:rPr lang="en-US" sz="1100" dirty="0" smtClean="0">
                <a:solidFill>
                  <a:schemeClr val="bg1"/>
                </a:solidFill>
              </a:rPr>
              <a:t>Simply a device that uses  light energy from the sun and converts it into energy we can use – electrical energy (electricity).</a:t>
            </a:r>
            <a:endParaRPr lang="en-US" sz="1100" dirty="0">
              <a:solidFill>
                <a:schemeClr val="bg1"/>
              </a:solidFill>
            </a:endParaRPr>
          </a:p>
        </p:txBody>
      </p:sp>
      <p:sp>
        <p:nvSpPr>
          <p:cNvPr id="13"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133600"/>
            <a:ext cx="3733800" cy="120032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9. Ask students to locate the </a:t>
            </a:r>
            <a:r>
              <a:rPr lang="en-US" sz="1200" dirty="0" err="1" smtClean="0"/>
              <a:t>parafilm</a:t>
            </a:r>
            <a:r>
              <a:rPr lang="en-US" sz="1200" dirty="0" smtClean="0"/>
              <a:t>. Instruct them to remove the white paper backing and place the </a:t>
            </a:r>
            <a:r>
              <a:rPr lang="en-US" sz="1200" dirty="0" err="1" smtClean="0"/>
              <a:t>parfilm</a:t>
            </a:r>
            <a:r>
              <a:rPr lang="en-US" sz="1200" dirty="0" smtClean="0"/>
              <a:t> on top of the dye coated TiO2 slide.</a:t>
            </a:r>
          </a:p>
          <a:p>
            <a:r>
              <a:rPr lang="en-US" sz="1200" dirty="0" smtClean="0"/>
              <a:t>10. Ask students to using their finger tips to press around the edges of the purple rectangle to adhere the </a:t>
            </a:r>
            <a:r>
              <a:rPr lang="en-US" sz="1200" dirty="0" err="1" smtClean="0"/>
              <a:t>parafilm</a:t>
            </a:r>
            <a:r>
              <a:rPr lang="en-US" sz="1200" dirty="0" smtClean="0"/>
              <a:t> to the slide.</a:t>
            </a:r>
            <a:endParaRPr lang="en-US" sz="1200" dirty="0"/>
          </a:p>
        </p:txBody>
      </p:sp>
      <p:sp>
        <p:nvSpPr>
          <p:cNvPr id="5" name="TextBox 4"/>
          <p:cNvSpPr txBox="1"/>
          <p:nvPr/>
        </p:nvSpPr>
        <p:spPr>
          <a:xfrm>
            <a:off x="381000" y="3886200"/>
            <a:ext cx="3733800" cy="101566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11. Walk around to each group and cut out the rectangle area of the </a:t>
            </a:r>
            <a:r>
              <a:rPr lang="en-US" sz="1200" dirty="0" err="1" smtClean="0"/>
              <a:t>parafilm</a:t>
            </a:r>
            <a:r>
              <a:rPr lang="en-US" sz="1200" dirty="0" smtClean="0"/>
              <a:t> that sits on top of the TiO2 using an </a:t>
            </a:r>
            <a:r>
              <a:rPr lang="en-US" sz="1200" dirty="0" err="1" smtClean="0"/>
              <a:t>exacto</a:t>
            </a:r>
            <a:r>
              <a:rPr lang="en-US" sz="1200" dirty="0" smtClean="0"/>
              <a:t> knife . (as seen in the picture below) </a:t>
            </a:r>
          </a:p>
          <a:p>
            <a:r>
              <a:rPr lang="en-US" sz="1200" dirty="0" smtClean="0"/>
              <a:t>12. Students will reinforce the </a:t>
            </a:r>
            <a:r>
              <a:rPr lang="en-US" sz="1200" dirty="0" err="1" smtClean="0"/>
              <a:t>parafilm</a:t>
            </a:r>
            <a:r>
              <a:rPr lang="en-US" sz="1200" dirty="0" smtClean="0"/>
              <a:t> seal around the edge of the TiO2 area.</a:t>
            </a:r>
            <a:endParaRPr lang="en-US" sz="1200" dirty="0"/>
          </a:p>
        </p:txBody>
      </p:sp>
      <p:sp>
        <p:nvSpPr>
          <p:cNvPr id="6" name="TextBox 5"/>
          <p:cNvSpPr txBox="1"/>
          <p:nvPr/>
        </p:nvSpPr>
        <p:spPr>
          <a:xfrm>
            <a:off x="381000" y="7239000"/>
            <a:ext cx="3733800"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AutoNum type="arabicPeriod" startAt="13"/>
            </a:pPr>
            <a:r>
              <a:rPr lang="en-US" sz="1200" dirty="0" smtClean="0"/>
              <a:t>Briefly discuss the iodide electrolyte solution. Pass out the dropper bottles for groups to share.</a:t>
            </a:r>
          </a:p>
          <a:p>
            <a:pPr marL="342900" indent="-342900"/>
            <a:r>
              <a:rPr lang="en-US" sz="1200" dirty="0" smtClean="0"/>
              <a:t>14. Place ½ drop of the iodide electrolyte solution in the middle of the dye coated TiO2 slide.</a:t>
            </a:r>
            <a:endParaRPr lang="en-US" sz="1200" dirty="0"/>
          </a:p>
        </p:txBody>
      </p:sp>
      <p:sp>
        <p:nvSpPr>
          <p:cNvPr id="8" name="Rounded Rectangular Callout 7"/>
          <p:cNvSpPr/>
          <p:nvPr/>
        </p:nvSpPr>
        <p:spPr>
          <a:xfrm>
            <a:off x="4495800" y="914400"/>
            <a:ext cx="1905000" cy="1981200"/>
          </a:xfrm>
          <a:prstGeom prst="wedgeRoundRectCallout">
            <a:avLst>
              <a:gd name="adj1" fmla="val -74166"/>
              <a:gd name="adj2" fmla="val 34295"/>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Has anyone used saran wrap? </a:t>
            </a:r>
            <a:r>
              <a:rPr lang="en-US" sz="1100" dirty="0" err="1" smtClean="0">
                <a:solidFill>
                  <a:schemeClr val="bg1"/>
                </a:solidFill>
              </a:rPr>
              <a:t>Parafilm</a:t>
            </a:r>
            <a:r>
              <a:rPr lang="en-US" sz="1100" dirty="0" smtClean="0">
                <a:solidFill>
                  <a:schemeClr val="bg1"/>
                </a:solidFill>
              </a:rPr>
              <a:t> is the scientist saran wrap.</a:t>
            </a:r>
          </a:p>
          <a:p>
            <a:r>
              <a:rPr lang="en-US" sz="1100" dirty="0" smtClean="0">
                <a:solidFill>
                  <a:schemeClr val="bg1"/>
                </a:solidFill>
              </a:rPr>
              <a:t>Why do we need to create a tight seal? </a:t>
            </a:r>
          </a:p>
          <a:p>
            <a:r>
              <a:rPr lang="en-US" sz="1100" dirty="0" smtClean="0">
                <a:solidFill>
                  <a:schemeClr val="bg1"/>
                </a:solidFill>
              </a:rPr>
              <a:t>Is </a:t>
            </a:r>
            <a:r>
              <a:rPr lang="en-US" sz="1100" dirty="0" err="1" smtClean="0">
                <a:solidFill>
                  <a:schemeClr val="bg1"/>
                </a:solidFill>
              </a:rPr>
              <a:t>parafilm</a:t>
            </a:r>
            <a:r>
              <a:rPr lang="en-US" sz="1100" dirty="0" smtClean="0">
                <a:solidFill>
                  <a:schemeClr val="bg1"/>
                </a:solidFill>
              </a:rPr>
              <a:t> a conductor or an insulator? </a:t>
            </a:r>
          </a:p>
          <a:p>
            <a:r>
              <a:rPr lang="en-US" sz="1100" dirty="0" smtClean="0">
                <a:solidFill>
                  <a:schemeClr val="bg1"/>
                </a:solidFill>
              </a:rPr>
              <a:t>We are cutting the </a:t>
            </a:r>
            <a:r>
              <a:rPr lang="en-US" sz="1100" dirty="0" err="1" smtClean="0">
                <a:solidFill>
                  <a:schemeClr val="bg1"/>
                </a:solidFill>
              </a:rPr>
              <a:t>parafilm</a:t>
            </a:r>
            <a:r>
              <a:rPr lang="en-US" sz="1100" dirty="0" smtClean="0">
                <a:solidFill>
                  <a:schemeClr val="bg1"/>
                </a:solidFill>
              </a:rPr>
              <a:t> out to create a well for our solution.</a:t>
            </a:r>
          </a:p>
          <a:p>
            <a:pPr algn="ctr"/>
            <a:endParaRPr lang="en-US" dirty="0">
              <a:solidFill>
                <a:schemeClr val="bg1"/>
              </a:solidFill>
            </a:endParaRPr>
          </a:p>
        </p:txBody>
      </p:sp>
      <p:pic>
        <p:nvPicPr>
          <p:cNvPr id="1026" name="Picture 5" descr="cut"/>
          <p:cNvPicPr>
            <a:picLocks noChangeAspect="1" noChangeArrowheads="1"/>
          </p:cNvPicPr>
          <p:nvPr/>
        </p:nvPicPr>
        <p:blipFill>
          <a:blip r:embed="rId3" cstate="print"/>
          <a:srcRect/>
          <a:stretch>
            <a:fillRect/>
          </a:stretch>
        </p:blipFill>
        <p:spPr bwMode="auto">
          <a:xfrm>
            <a:off x="1295400" y="5486400"/>
            <a:ext cx="1647825" cy="1241425"/>
          </a:xfrm>
          <a:prstGeom prst="rect">
            <a:avLst/>
          </a:prstGeom>
          <a:noFill/>
          <a:ln w="9525">
            <a:noFill/>
            <a:miter lim="800000"/>
            <a:headEnd/>
            <a:tailEnd/>
          </a:ln>
        </p:spPr>
      </p:pic>
      <p:sp>
        <p:nvSpPr>
          <p:cNvPr id="7" name="Rounded Rectangular Callout 6"/>
          <p:cNvSpPr/>
          <p:nvPr/>
        </p:nvSpPr>
        <p:spPr>
          <a:xfrm>
            <a:off x="4648200" y="3276600"/>
            <a:ext cx="1905000" cy="1676400"/>
          </a:xfrm>
          <a:prstGeom prst="wedgeRoundRectCallout">
            <a:avLst>
              <a:gd name="adj1" fmla="val -83944"/>
              <a:gd name="adj2" fmla="val 31187"/>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Good time to reinforce the 3 criteria. </a:t>
            </a:r>
          </a:p>
          <a:p>
            <a:r>
              <a:rPr lang="en-US" sz="1100" dirty="0" smtClean="0">
                <a:solidFill>
                  <a:schemeClr val="bg1"/>
                </a:solidFill>
              </a:rPr>
              <a:t>How is this process different from traditional solar cells?</a:t>
            </a:r>
          </a:p>
          <a:p>
            <a:r>
              <a:rPr lang="en-US" sz="1100" dirty="0" smtClean="0">
                <a:solidFill>
                  <a:schemeClr val="bg1"/>
                </a:solidFill>
              </a:rPr>
              <a:t>What makes this an example of green chemistry technology?</a:t>
            </a:r>
            <a:endParaRPr lang="en-US" sz="1100" dirty="0">
              <a:solidFill>
                <a:schemeClr val="bg1"/>
              </a:solidFill>
            </a:endParaRPr>
          </a:p>
        </p:txBody>
      </p:sp>
      <p:sp>
        <p:nvSpPr>
          <p:cNvPr id="9" name="Rounded Rectangular Callout 8"/>
          <p:cNvSpPr/>
          <p:nvPr/>
        </p:nvSpPr>
        <p:spPr>
          <a:xfrm>
            <a:off x="4495800" y="5562600"/>
            <a:ext cx="1905000" cy="2895600"/>
          </a:xfrm>
          <a:prstGeom prst="wedgeRoundRectCallout">
            <a:avLst>
              <a:gd name="adj1" fmla="val -76833"/>
              <a:gd name="adj2" fmla="val 3427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Who has heard of the electrolytes before?</a:t>
            </a:r>
          </a:p>
          <a:p>
            <a:r>
              <a:rPr lang="en-US" sz="1100" dirty="0" smtClean="0">
                <a:solidFill>
                  <a:schemeClr val="bg1"/>
                </a:solidFill>
              </a:rPr>
              <a:t>Has anyone had Gatorade?</a:t>
            </a:r>
          </a:p>
          <a:p>
            <a:r>
              <a:rPr lang="en-US" sz="1100" dirty="0" smtClean="0">
                <a:solidFill>
                  <a:schemeClr val="bg1"/>
                </a:solidFill>
              </a:rPr>
              <a:t>With engaged high school groups have them read the bottle to identify the compounds in the solution.</a:t>
            </a:r>
          </a:p>
          <a:p>
            <a:r>
              <a:rPr lang="en-US" sz="1100" dirty="0" smtClean="0">
                <a:solidFill>
                  <a:schemeClr val="bg1"/>
                </a:solidFill>
              </a:rPr>
              <a:t>Tri-iodide solution continuously frees up an electron in the process.</a:t>
            </a:r>
          </a:p>
          <a:p>
            <a:r>
              <a:rPr lang="en-US" sz="1100" dirty="0" smtClean="0">
                <a:solidFill>
                  <a:schemeClr val="bg1"/>
                </a:solidFill>
              </a:rPr>
              <a:t>Iodine is used as an anti-septic.  </a:t>
            </a:r>
            <a:r>
              <a:rPr lang="en-US" sz="1100" dirty="0" err="1" smtClean="0">
                <a:solidFill>
                  <a:schemeClr val="bg1"/>
                </a:solidFill>
              </a:rPr>
              <a:t>Propelyne</a:t>
            </a:r>
            <a:r>
              <a:rPr lang="en-US" sz="1100" dirty="0" smtClean="0">
                <a:solidFill>
                  <a:schemeClr val="bg1"/>
                </a:solidFill>
              </a:rPr>
              <a:t> </a:t>
            </a:r>
            <a:r>
              <a:rPr lang="en-US" sz="1100" dirty="0" err="1" smtClean="0">
                <a:solidFill>
                  <a:schemeClr val="bg1"/>
                </a:solidFill>
              </a:rPr>
              <a:t>gylcol</a:t>
            </a:r>
            <a:r>
              <a:rPr lang="en-US" sz="1100" dirty="0" smtClean="0">
                <a:solidFill>
                  <a:schemeClr val="bg1"/>
                </a:solidFill>
              </a:rPr>
              <a:t> is known as the “greener” anti-freeze. Emphasize the small amount needed to cost and safety .</a:t>
            </a:r>
            <a:endParaRPr lang="en-US" sz="1100" dirty="0">
              <a:solidFill>
                <a:schemeClr val="bg1"/>
              </a:solidFill>
            </a:endParaRPr>
          </a:p>
        </p:txBody>
      </p:sp>
      <p:sp>
        <p:nvSpPr>
          <p:cNvPr id="11" name="TextBox 10"/>
          <p:cNvSpPr txBox="1"/>
          <p:nvPr/>
        </p:nvSpPr>
        <p:spPr>
          <a:xfrm>
            <a:off x="457200" y="533400"/>
            <a:ext cx="3733800" cy="101566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8.Remove the TiO2 from the blackberry juice using the spatula or fingers. Dry the slide using the paper towel by gently blotting the juice. Do not wipe or remove any of the dyed TiO2. (Check each set-up and be sure the slides are dry.)</a:t>
            </a:r>
          </a:p>
        </p:txBody>
      </p:sp>
      <p:sp>
        <p:nvSpPr>
          <p:cNvPr id="10"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253663"/>
            <a:ext cx="3733800" cy="101566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15. Demonstrate this step (using props or drawing on the board). Place the ITO slide on top of the TiO2 slide so that the conductive sides face each other.</a:t>
            </a:r>
          </a:p>
          <a:p>
            <a:r>
              <a:rPr lang="en-US" sz="1200" dirty="0" smtClean="0"/>
              <a:t>16. Stagger the slides so that the entire TiO2 area is covered but a gap remains on either end.</a:t>
            </a:r>
            <a:endParaRPr lang="en-US" sz="1200" dirty="0"/>
          </a:p>
        </p:txBody>
      </p:sp>
      <p:sp>
        <p:nvSpPr>
          <p:cNvPr id="5" name="TextBox 4"/>
          <p:cNvSpPr txBox="1"/>
          <p:nvPr/>
        </p:nvSpPr>
        <p:spPr>
          <a:xfrm>
            <a:off x="372269" y="6172738"/>
            <a:ext cx="37338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17. Use the binder clips to hold the sides together, attach the clips to the long ends. Again remember to demonstrate this step or draw it on the board.</a:t>
            </a:r>
            <a:endParaRPr lang="en-US" sz="1200" dirty="0"/>
          </a:p>
        </p:txBody>
      </p:sp>
      <p:sp>
        <p:nvSpPr>
          <p:cNvPr id="6" name="TextBox 5"/>
          <p:cNvSpPr txBox="1"/>
          <p:nvPr/>
        </p:nvSpPr>
        <p:spPr>
          <a:xfrm>
            <a:off x="381000" y="7643893"/>
            <a:ext cx="30734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28600" indent="-228600">
              <a:buAutoNum type="arabicPeriod" startAt="18"/>
            </a:pPr>
            <a:r>
              <a:rPr lang="en-US" sz="1200" dirty="0" smtClean="0"/>
              <a:t>Acknowledge they have just assembled a dye sensitized solar cell using green chemistry technology.</a:t>
            </a:r>
          </a:p>
        </p:txBody>
      </p:sp>
      <p:sp>
        <p:nvSpPr>
          <p:cNvPr id="8" name="Rounded Rectangular Callout 7"/>
          <p:cNvSpPr/>
          <p:nvPr/>
        </p:nvSpPr>
        <p:spPr>
          <a:xfrm>
            <a:off x="4495800" y="253663"/>
            <a:ext cx="1905000" cy="1524000"/>
          </a:xfrm>
          <a:prstGeom prst="wedgeRoundRectCallout">
            <a:avLst>
              <a:gd name="adj1" fmla="val -83055"/>
              <a:gd name="adj2" fmla="val 6944"/>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Remind them that the conductive sides must be touching for electricity to be produced.</a:t>
            </a:r>
          </a:p>
          <a:p>
            <a:r>
              <a:rPr lang="en-US" sz="1100" dirty="0" smtClean="0">
                <a:solidFill>
                  <a:schemeClr val="bg1"/>
                </a:solidFill>
              </a:rPr>
              <a:t>The gap or the steps are there to connect the circuit.</a:t>
            </a:r>
            <a:endParaRPr lang="en-US" sz="1100" dirty="0">
              <a:solidFill>
                <a:schemeClr val="bg1"/>
              </a:solidFill>
            </a:endParaRPr>
          </a:p>
        </p:txBody>
      </p:sp>
      <p:sp>
        <p:nvSpPr>
          <p:cNvPr id="7" name="Rounded Rectangular Callout 6"/>
          <p:cNvSpPr/>
          <p:nvPr/>
        </p:nvSpPr>
        <p:spPr>
          <a:xfrm>
            <a:off x="4724400" y="6324600"/>
            <a:ext cx="1905000" cy="2362200"/>
          </a:xfrm>
          <a:prstGeom prst="wedgeRoundRectCallout">
            <a:avLst>
              <a:gd name="adj1" fmla="val -125375"/>
              <a:gd name="adj2" fmla="val 13435"/>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100" dirty="0" smtClean="0">
              <a:solidFill>
                <a:schemeClr val="bg1"/>
              </a:solidFill>
            </a:endParaRPr>
          </a:p>
          <a:p>
            <a:r>
              <a:rPr lang="en-US" sz="1100" dirty="0" smtClean="0">
                <a:solidFill>
                  <a:schemeClr val="bg1"/>
                </a:solidFill>
              </a:rPr>
              <a:t>What are the 3 criteria for green chemistry technology again?</a:t>
            </a:r>
          </a:p>
          <a:p>
            <a:r>
              <a:rPr lang="en-US" sz="1100" dirty="0" smtClean="0">
                <a:solidFill>
                  <a:schemeClr val="bg1"/>
                </a:solidFill>
              </a:rPr>
              <a:t>What does the solar cell need to work?</a:t>
            </a:r>
          </a:p>
          <a:p>
            <a:r>
              <a:rPr lang="en-US" sz="1100" dirty="0" smtClean="0">
                <a:solidFill>
                  <a:schemeClr val="bg1"/>
                </a:solidFill>
              </a:rPr>
              <a:t>Depending on time take students outside to test solar cells. Otherwise pass out flashlights. Students can also place solar cells in the window for a comparison.</a:t>
            </a:r>
          </a:p>
          <a:p>
            <a:pPr algn="ctr"/>
            <a:endParaRPr lang="en-US" sz="1100" dirty="0" smtClean="0">
              <a:solidFill>
                <a:schemeClr val="bg1"/>
              </a:solidFill>
            </a:endParaRPr>
          </a:p>
        </p:txBody>
      </p:sp>
      <p:sp>
        <p:nvSpPr>
          <p:cNvPr id="9" name="Rounded Rectangular Callout 8"/>
          <p:cNvSpPr/>
          <p:nvPr/>
        </p:nvSpPr>
        <p:spPr>
          <a:xfrm>
            <a:off x="4724400" y="4648200"/>
            <a:ext cx="1905000" cy="1524000"/>
          </a:xfrm>
          <a:prstGeom prst="wedgeRoundRectCallout">
            <a:avLst>
              <a:gd name="adj1" fmla="val -88614"/>
              <a:gd name="adj2" fmla="val 73668"/>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Clipping the binder clips works best when one partner hold the slides together while the other puts the clips on.</a:t>
            </a:r>
          </a:p>
          <a:p>
            <a:pPr algn="ctr"/>
            <a:endParaRPr lang="en-US" sz="1100" dirty="0">
              <a:solidFill>
                <a:schemeClr val="bg1"/>
              </a:solidFill>
            </a:endParaRPr>
          </a:p>
        </p:txBody>
      </p:sp>
      <p:grpSp>
        <p:nvGrpSpPr>
          <p:cNvPr id="2" name="Group 1"/>
          <p:cNvGrpSpPr/>
          <p:nvPr/>
        </p:nvGrpSpPr>
        <p:grpSpPr>
          <a:xfrm>
            <a:off x="431800" y="1470294"/>
            <a:ext cx="3683000" cy="4679950"/>
            <a:chOff x="5029200" y="1752600"/>
            <a:chExt cx="3683000" cy="4679950"/>
          </a:xfrm>
        </p:grpSpPr>
        <p:sp>
          <p:nvSpPr>
            <p:cNvPr id="42" name="Line 64"/>
            <p:cNvSpPr>
              <a:spLocks noChangeShapeType="1"/>
            </p:cNvSpPr>
            <p:nvPr/>
          </p:nvSpPr>
          <p:spPr bwMode="auto">
            <a:xfrm flipV="1">
              <a:off x="5715000" y="4114800"/>
              <a:ext cx="0" cy="228600"/>
            </a:xfrm>
            <a:prstGeom prst="line">
              <a:avLst/>
            </a:prstGeom>
            <a:noFill/>
            <a:ln w="9525">
              <a:solidFill>
                <a:schemeClr val="tx1"/>
              </a:solidFill>
              <a:round/>
              <a:headEnd/>
              <a:tailEnd/>
            </a:ln>
          </p:spPr>
          <p:txBody>
            <a:bodyPr/>
            <a:lstStyle/>
            <a:p>
              <a:endParaRPr lang="en-US"/>
            </a:p>
          </p:txBody>
        </p:sp>
        <p:sp>
          <p:nvSpPr>
            <p:cNvPr id="43" name="Line 65"/>
            <p:cNvSpPr>
              <a:spLocks noChangeShapeType="1"/>
            </p:cNvSpPr>
            <p:nvPr/>
          </p:nvSpPr>
          <p:spPr bwMode="auto">
            <a:xfrm flipV="1">
              <a:off x="8001000" y="3429000"/>
              <a:ext cx="0" cy="1143000"/>
            </a:xfrm>
            <a:prstGeom prst="line">
              <a:avLst/>
            </a:prstGeom>
            <a:noFill/>
            <a:ln w="9525">
              <a:solidFill>
                <a:schemeClr val="tx1"/>
              </a:solidFill>
              <a:round/>
              <a:headEnd/>
              <a:tailEnd/>
            </a:ln>
          </p:spPr>
          <p:txBody>
            <a:bodyPr/>
            <a:lstStyle/>
            <a:p>
              <a:endParaRPr lang="en-US"/>
            </a:p>
          </p:txBody>
        </p:sp>
        <p:sp>
          <p:nvSpPr>
            <p:cNvPr id="44" name="Rectangle 66"/>
            <p:cNvSpPr>
              <a:spLocks noChangeArrowheads="1"/>
            </p:cNvSpPr>
            <p:nvPr/>
          </p:nvSpPr>
          <p:spPr bwMode="auto">
            <a:xfrm>
              <a:off x="6219825" y="4276725"/>
              <a:ext cx="1233488" cy="142875"/>
            </a:xfrm>
            <a:prstGeom prst="rect">
              <a:avLst/>
            </a:prstGeom>
            <a:solidFill>
              <a:srgbClr val="FF5050"/>
            </a:solidFill>
            <a:ln w="12700">
              <a:solidFill>
                <a:srgbClr val="FF5050"/>
              </a:solidFill>
              <a:miter lim="800000"/>
              <a:headEnd/>
              <a:tailEnd/>
            </a:ln>
          </p:spPr>
          <p:txBody>
            <a:bodyPr wrap="none" anchor="ctr"/>
            <a:lstStyle/>
            <a:p>
              <a:endParaRPr lang="en-US"/>
            </a:p>
          </p:txBody>
        </p:sp>
        <p:sp>
          <p:nvSpPr>
            <p:cNvPr id="45" name="Rectangle 67" descr="Bouquet"/>
            <p:cNvSpPr>
              <a:spLocks noChangeArrowheads="1"/>
            </p:cNvSpPr>
            <p:nvPr/>
          </p:nvSpPr>
          <p:spPr bwMode="auto">
            <a:xfrm>
              <a:off x="5768975" y="4540250"/>
              <a:ext cx="2414588" cy="436563"/>
            </a:xfrm>
            <a:prstGeom prst="rect">
              <a:avLst/>
            </a:prstGeom>
            <a:blipFill dpi="0" rotWithShape="0">
              <a:blip r:embed="rId3" cstate="print"/>
              <a:srcRect/>
              <a:tile tx="0" ty="0" sx="100000" sy="100000" flip="none" algn="tl"/>
            </a:blipFill>
            <a:ln w="12700">
              <a:solidFill>
                <a:schemeClr val="tx1"/>
              </a:solidFill>
              <a:miter lim="800000"/>
              <a:headEnd/>
              <a:tailEnd/>
            </a:ln>
          </p:spPr>
          <p:txBody>
            <a:bodyPr wrap="none" anchor="ctr"/>
            <a:lstStyle/>
            <a:p>
              <a:endParaRPr lang="en-US"/>
            </a:p>
          </p:txBody>
        </p:sp>
        <p:sp>
          <p:nvSpPr>
            <p:cNvPr id="46" name="Rectangle 68" descr="Bouquet"/>
            <p:cNvSpPr>
              <a:spLocks noChangeArrowheads="1"/>
            </p:cNvSpPr>
            <p:nvPr/>
          </p:nvSpPr>
          <p:spPr bwMode="auto">
            <a:xfrm>
              <a:off x="5487988" y="3659188"/>
              <a:ext cx="2414587" cy="436562"/>
            </a:xfrm>
            <a:prstGeom prst="rect">
              <a:avLst/>
            </a:prstGeom>
            <a:blipFill dpi="0" rotWithShape="0">
              <a:blip r:embed="rId3" cstate="print"/>
              <a:srcRect/>
              <a:tile tx="0" ty="0" sx="100000" sy="100000" flip="none" algn="tl"/>
            </a:blipFill>
            <a:ln w="12700">
              <a:solidFill>
                <a:schemeClr val="tx1"/>
              </a:solidFill>
              <a:miter lim="800000"/>
              <a:headEnd/>
              <a:tailEnd/>
            </a:ln>
          </p:spPr>
          <p:txBody>
            <a:bodyPr wrap="none" anchor="ctr"/>
            <a:lstStyle/>
            <a:p>
              <a:endParaRPr lang="en-US"/>
            </a:p>
          </p:txBody>
        </p:sp>
        <p:sp>
          <p:nvSpPr>
            <p:cNvPr id="47" name="Rectangle 69"/>
            <p:cNvSpPr>
              <a:spLocks noChangeArrowheads="1"/>
            </p:cNvSpPr>
            <p:nvPr/>
          </p:nvSpPr>
          <p:spPr bwMode="auto">
            <a:xfrm>
              <a:off x="6219825" y="4422775"/>
              <a:ext cx="1233488" cy="114300"/>
            </a:xfrm>
            <a:prstGeom prst="rect">
              <a:avLst/>
            </a:prstGeom>
            <a:solidFill>
              <a:schemeClr val="bg1"/>
            </a:solidFill>
            <a:ln w="12700">
              <a:solidFill>
                <a:schemeClr val="bg1"/>
              </a:solidFill>
              <a:miter lim="800000"/>
              <a:headEnd/>
              <a:tailEnd/>
            </a:ln>
          </p:spPr>
          <p:txBody>
            <a:bodyPr wrap="none" lIns="92075" tIns="46038" rIns="92075" bIns="46038" anchor="ctr"/>
            <a:lstStyle/>
            <a:p>
              <a:pPr algn="ctr"/>
              <a:endParaRPr lang="en-US"/>
            </a:p>
          </p:txBody>
        </p:sp>
        <p:sp>
          <p:nvSpPr>
            <p:cNvPr id="48" name="Rectangle 70"/>
            <p:cNvSpPr>
              <a:spLocks noChangeArrowheads="1"/>
            </p:cNvSpPr>
            <p:nvPr/>
          </p:nvSpPr>
          <p:spPr bwMode="auto">
            <a:xfrm>
              <a:off x="6219825" y="4171950"/>
              <a:ext cx="1233488" cy="144463"/>
            </a:xfrm>
            <a:prstGeom prst="rect">
              <a:avLst/>
            </a:prstGeom>
            <a:solidFill>
              <a:schemeClr val="folHlink"/>
            </a:solidFill>
            <a:ln w="12700">
              <a:solidFill>
                <a:schemeClr val="folHlink"/>
              </a:solidFill>
              <a:miter lim="800000"/>
              <a:headEnd/>
              <a:tailEnd/>
            </a:ln>
          </p:spPr>
          <p:txBody>
            <a:bodyPr wrap="none" anchor="ctr"/>
            <a:lstStyle/>
            <a:p>
              <a:endParaRPr lang="en-US"/>
            </a:p>
          </p:txBody>
        </p:sp>
        <p:sp>
          <p:nvSpPr>
            <p:cNvPr id="49" name="Rectangle 71"/>
            <p:cNvSpPr>
              <a:spLocks noChangeArrowheads="1"/>
            </p:cNvSpPr>
            <p:nvPr/>
          </p:nvSpPr>
          <p:spPr bwMode="auto">
            <a:xfrm>
              <a:off x="6019800" y="4191000"/>
              <a:ext cx="225425" cy="365125"/>
            </a:xfrm>
            <a:prstGeom prst="rect">
              <a:avLst/>
            </a:prstGeom>
            <a:solidFill>
              <a:schemeClr val="accent1"/>
            </a:solidFill>
            <a:ln w="12700">
              <a:solidFill>
                <a:schemeClr val="accent1"/>
              </a:solidFill>
              <a:miter lim="800000"/>
              <a:headEnd/>
              <a:tailEnd/>
            </a:ln>
          </p:spPr>
          <p:txBody>
            <a:bodyPr wrap="none" anchor="ctr"/>
            <a:lstStyle/>
            <a:p>
              <a:endParaRPr lang="en-US"/>
            </a:p>
          </p:txBody>
        </p:sp>
        <p:sp>
          <p:nvSpPr>
            <p:cNvPr id="50" name="Rectangle 72"/>
            <p:cNvSpPr>
              <a:spLocks noChangeArrowheads="1"/>
            </p:cNvSpPr>
            <p:nvPr/>
          </p:nvSpPr>
          <p:spPr bwMode="auto">
            <a:xfrm>
              <a:off x="7469188" y="4192588"/>
              <a:ext cx="165100" cy="365125"/>
            </a:xfrm>
            <a:prstGeom prst="rect">
              <a:avLst/>
            </a:prstGeom>
            <a:solidFill>
              <a:schemeClr val="accent1"/>
            </a:solidFill>
            <a:ln w="12700">
              <a:solidFill>
                <a:schemeClr val="accent1"/>
              </a:solidFill>
              <a:miter lim="800000"/>
              <a:headEnd/>
              <a:tailEnd/>
            </a:ln>
          </p:spPr>
          <p:txBody>
            <a:bodyPr wrap="none" anchor="ctr"/>
            <a:lstStyle/>
            <a:p>
              <a:endParaRPr lang="en-US"/>
            </a:p>
          </p:txBody>
        </p:sp>
        <p:sp>
          <p:nvSpPr>
            <p:cNvPr id="51" name="Rectangle 73"/>
            <p:cNvSpPr>
              <a:spLocks noChangeArrowheads="1"/>
            </p:cNvSpPr>
            <p:nvPr/>
          </p:nvSpPr>
          <p:spPr bwMode="auto">
            <a:xfrm>
              <a:off x="5487988" y="4098925"/>
              <a:ext cx="2414587" cy="69850"/>
            </a:xfrm>
            <a:prstGeom prst="rect">
              <a:avLst/>
            </a:prstGeom>
            <a:solidFill>
              <a:srgbClr val="808080"/>
            </a:solidFill>
            <a:ln w="12700">
              <a:solidFill>
                <a:srgbClr val="808080"/>
              </a:solidFill>
              <a:miter lim="800000"/>
              <a:headEnd/>
              <a:tailEnd/>
            </a:ln>
          </p:spPr>
          <p:txBody>
            <a:bodyPr wrap="none" anchor="ctr"/>
            <a:lstStyle/>
            <a:p>
              <a:endParaRPr lang="en-US"/>
            </a:p>
          </p:txBody>
        </p:sp>
        <p:sp>
          <p:nvSpPr>
            <p:cNvPr id="52" name="Line 74"/>
            <p:cNvSpPr>
              <a:spLocks noChangeShapeType="1"/>
            </p:cNvSpPr>
            <p:nvPr/>
          </p:nvSpPr>
          <p:spPr bwMode="auto">
            <a:xfrm flipH="1" flipV="1">
              <a:off x="7620000" y="4800600"/>
              <a:ext cx="381000" cy="990600"/>
            </a:xfrm>
            <a:prstGeom prst="line">
              <a:avLst/>
            </a:prstGeom>
            <a:noFill/>
            <a:ln w="12700">
              <a:solidFill>
                <a:schemeClr val="tx1"/>
              </a:solidFill>
              <a:round/>
              <a:headEnd type="none" w="sm" len="sm"/>
              <a:tailEnd type="stealth" w="med" len="med"/>
            </a:ln>
          </p:spPr>
          <p:txBody>
            <a:bodyPr/>
            <a:lstStyle/>
            <a:p>
              <a:endParaRPr lang="en-US"/>
            </a:p>
          </p:txBody>
        </p:sp>
        <p:sp>
          <p:nvSpPr>
            <p:cNvPr id="53" name="Rectangle 75"/>
            <p:cNvSpPr>
              <a:spLocks noChangeArrowheads="1"/>
            </p:cNvSpPr>
            <p:nvPr/>
          </p:nvSpPr>
          <p:spPr bwMode="auto">
            <a:xfrm>
              <a:off x="7391400" y="5791200"/>
              <a:ext cx="1320800" cy="336550"/>
            </a:xfrm>
            <a:prstGeom prst="rect">
              <a:avLst/>
            </a:prstGeom>
            <a:noFill/>
            <a:ln w="9525">
              <a:noFill/>
              <a:miter lim="800000"/>
              <a:headEnd/>
              <a:tailEnd/>
            </a:ln>
          </p:spPr>
          <p:txBody>
            <a:bodyPr wrap="none" lIns="92075" tIns="46038" rIns="92075" bIns="46038">
              <a:spAutoFit/>
            </a:bodyPr>
            <a:lstStyle/>
            <a:p>
              <a:r>
                <a:rPr lang="en-US" sz="1600">
                  <a:latin typeface="Goudy Old Style" pitchFamily="-110" charset="0"/>
                </a:rPr>
                <a:t>ITO electrode</a:t>
              </a:r>
            </a:p>
          </p:txBody>
        </p:sp>
        <p:sp>
          <p:nvSpPr>
            <p:cNvPr id="54" name="Line 76"/>
            <p:cNvSpPr>
              <a:spLocks noChangeShapeType="1"/>
            </p:cNvSpPr>
            <p:nvPr/>
          </p:nvSpPr>
          <p:spPr bwMode="auto">
            <a:xfrm flipV="1">
              <a:off x="6248400" y="4495800"/>
              <a:ext cx="533400" cy="1066800"/>
            </a:xfrm>
            <a:prstGeom prst="line">
              <a:avLst/>
            </a:prstGeom>
            <a:noFill/>
            <a:ln w="12700">
              <a:solidFill>
                <a:schemeClr val="tx1"/>
              </a:solidFill>
              <a:round/>
              <a:headEnd type="none" w="sm" len="sm"/>
              <a:tailEnd type="stealth" w="med" len="med"/>
            </a:ln>
          </p:spPr>
          <p:txBody>
            <a:bodyPr/>
            <a:lstStyle/>
            <a:p>
              <a:endParaRPr lang="en-US"/>
            </a:p>
          </p:txBody>
        </p:sp>
        <p:sp>
          <p:nvSpPr>
            <p:cNvPr id="55" name="Rectangle 77"/>
            <p:cNvSpPr>
              <a:spLocks noChangeArrowheads="1"/>
            </p:cNvSpPr>
            <p:nvPr/>
          </p:nvSpPr>
          <p:spPr bwMode="auto">
            <a:xfrm>
              <a:off x="5257800" y="5486400"/>
              <a:ext cx="1866900" cy="336550"/>
            </a:xfrm>
            <a:prstGeom prst="rect">
              <a:avLst/>
            </a:prstGeom>
            <a:noFill/>
            <a:ln w="9525">
              <a:noFill/>
              <a:miter lim="800000"/>
              <a:headEnd/>
              <a:tailEnd/>
            </a:ln>
          </p:spPr>
          <p:txBody>
            <a:bodyPr wrap="none" lIns="92075" tIns="46038" rIns="92075" bIns="46038">
              <a:spAutoFit/>
            </a:bodyPr>
            <a:lstStyle/>
            <a:p>
              <a:r>
                <a:rPr lang="en-US" sz="1600">
                  <a:latin typeface="Goudy Old Style" pitchFamily="-110" charset="0"/>
                </a:rPr>
                <a:t>TiO</a:t>
              </a:r>
              <a:r>
                <a:rPr lang="en-US" sz="1600" baseline="-25000">
                  <a:latin typeface="Goudy Old Style" pitchFamily="-110" charset="0"/>
                </a:rPr>
                <a:t>2</a:t>
              </a:r>
              <a:r>
                <a:rPr lang="en-US" sz="1600">
                  <a:latin typeface="Goudy Old Style" pitchFamily="-110" charset="0"/>
                </a:rPr>
                <a:t> Semiconductor</a:t>
              </a:r>
            </a:p>
          </p:txBody>
        </p:sp>
        <p:sp>
          <p:nvSpPr>
            <p:cNvPr id="56" name="Line 78"/>
            <p:cNvSpPr>
              <a:spLocks noChangeShapeType="1"/>
            </p:cNvSpPr>
            <p:nvPr/>
          </p:nvSpPr>
          <p:spPr bwMode="auto">
            <a:xfrm flipH="1">
              <a:off x="7239000" y="3429000"/>
              <a:ext cx="533400" cy="914400"/>
            </a:xfrm>
            <a:prstGeom prst="line">
              <a:avLst/>
            </a:prstGeom>
            <a:noFill/>
            <a:ln w="12700">
              <a:solidFill>
                <a:schemeClr val="tx1"/>
              </a:solidFill>
              <a:round/>
              <a:headEnd type="none" w="sm" len="sm"/>
              <a:tailEnd type="stealth" w="med" len="med"/>
            </a:ln>
          </p:spPr>
          <p:txBody>
            <a:bodyPr/>
            <a:lstStyle/>
            <a:p>
              <a:endParaRPr lang="en-US"/>
            </a:p>
          </p:txBody>
        </p:sp>
        <p:sp>
          <p:nvSpPr>
            <p:cNvPr id="57" name="Rectangle 79"/>
            <p:cNvSpPr>
              <a:spLocks noChangeArrowheads="1"/>
            </p:cNvSpPr>
            <p:nvPr/>
          </p:nvSpPr>
          <p:spPr bwMode="auto">
            <a:xfrm>
              <a:off x="7162800" y="3048000"/>
              <a:ext cx="1377950" cy="336550"/>
            </a:xfrm>
            <a:prstGeom prst="rect">
              <a:avLst/>
            </a:prstGeom>
            <a:noFill/>
            <a:ln w="9525">
              <a:noFill/>
              <a:miter lim="800000"/>
              <a:headEnd/>
              <a:tailEnd/>
            </a:ln>
          </p:spPr>
          <p:txBody>
            <a:bodyPr wrap="none" lIns="92075" tIns="46038" rIns="92075" bIns="46038">
              <a:spAutoFit/>
            </a:bodyPr>
            <a:lstStyle/>
            <a:p>
              <a:r>
                <a:rPr lang="en-US" sz="1600">
                  <a:latin typeface="Goudy Old Style" pitchFamily="-110" charset="0"/>
                </a:rPr>
                <a:t>Sensitizer Dye</a:t>
              </a:r>
            </a:p>
          </p:txBody>
        </p:sp>
        <p:sp>
          <p:nvSpPr>
            <p:cNvPr id="58" name="Line 80"/>
            <p:cNvSpPr>
              <a:spLocks noChangeShapeType="1"/>
            </p:cNvSpPr>
            <p:nvPr/>
          </p:nvSpPr>
          <p:spPr bwMode="auto">
            <a:xfrm>
              <a:off x="6019800" y="2895600"/>
              <a:ext cx="533400" cy="1219200"/>
            </a:xfrm>
            <a:prstGeom prst="line">
              <a:avLst/>
            </a:prstGeom>
            <a:noFill/>
            <a:ln w="12700">
              <a:solidFill>
                <a:schemeClr val="tx1"/>
              </a:solidFill>
              <a:round/>
              <a:headEnd type="none" w="sm" len="sm"/>
              <a:tailEnd type="stealth" w="med" len="med"/>
            </a:ln>
          </p:spPr>
          <p:txBody>
            <a:bodyPr/>
            <a:lstStyle/>
            <a:p>
              <a:endParaRPr lang="en-US"/>
            </a:p>
          </p:txBody>
        </p:sp>
        <p:sp>
          <p:nvSpPr>
            <p:cNvPr id="59" name="Rectangle 81"/>
            <p:cNvSpPr>
              <a:spLocks noChangeArrowheads="1"/>
            </p:cNvSpPr>
            <p:nvPr/>
          </p:nvSpPr>
          <p:spPr bwMode="auto">
            <a:xfrm>
              <a:off x="5029200" y="2362200"/>
              <a:ext cx="2370138" cy="581025"/>
            </a:xfrm>
            <a:prstGeom prst="rect">
              <a:avLst/>
            </a:prstGeom>
            <a:noFill/>
            <a:ln w="9525">
              <a:noFill/>
              <a:miter lim="800000"/>
              <a:headEnd/>
              <a:tailEnd/>
            </a:ln>
          </p:spPr>
          <p:txBody>
            <a:bodyPr wrap="none" lIns="92075" tIns="46038" rIns="92075" bIns="46038">
              <a:spAutoFit/>
            </a:bodyPr>
            <a:lstStyle/>
            <a:p>
              <a:r>
                <a:rPr lang="en-US" sz="1600" dirty="0">
                  <a:latin typeface="Goudy Old Style" pitchFamily="-110" charset="0"/>
                </a:rPr>
                <a:t>Catalytic layer to promote </a:t>
              </a:r>
            </a:p>
            <a:p>
              <a:r>
                <a:rPr lang="en-US" sz="1600" dirty="0">
                  <a:latin typeface="Goudy Old Style" pitchFamily="-110" charset="0"/>
                </a:rPr>
                <a:t>I</a:t>
              </a:r>
              <a:r>
                <a:rPr lang="en-US" sz="1600" baseline="30000" dirty="0">
                  <a:latin typeface="Goudy Old Style" pitchFamily="-110" charset="0"/>
                </a:rPr>
                <a:t>-</a:t>
              </a:r>
              <a:r>
                <a:rPr lang="en-US" sz="1600" dirty="0">
                  <a:latin typeface="Goudy Old Style" pitchFamily="-110" charset="0"/>
                </a:rPr>
                <a:t> to I</a:t>
              </a:r>
              <a:r>
                <a:rPr lang="en-US" sz="1600" baseline="-25000" dirty="0">
                  <a:latin typeface="Goudy Old Style" pitchFamily="-110" charset="0"/>
                </a:rPr>
                <a:t>2</a:t>
              </a:r>
              <a:r>
                <a:rPr lang="en-US" sz="1600" dirty="0">
                  <a:latin typeface="Goudy Old Style" pitchFamily="-110" charset="0"/>
                </a:rPr>
                <a:t> regeneration</a:t>
              </a:r>
            </a:p>
          </p:txBody>
        </p:sp>
        <p:sp>
          <p:nvSpPr>
            <p:cNvPr id="60" name="Line 82"/>
            <p:cNvSpPr>
              <a:spLocks noChangeShapeType="1"/>
            </p:cNvSpPr>
            <p:nvPr/>
          </p:nvSpPr>
          <p:spPr bwMode="auto">
            <a:xfrm flipH="1">
              <a:off x="6858000" y="2362200"/>
              <a:ext cx="457200" cy="1981200"/>
            </a:xfrm>
            <a:prstGeom prst="line">
              <a:avLst/>
            </a:prstGeom>
            <a:noFill/>
            <a:ln w="12700">
              <a:solidFill>
                <a:schemeClr val="tx1"/>
              </a:solidFill>
              <a:round/>
              <a:headEnd type="none" w="sm" len="sm"/>
              <a:tailEnd type="stealth" w="med" len="med"/>
            </a:ln>
          </p:spPr>
          <p:txBody>
            <a:bodyPr/>
            <a:lstStyle/>
            <a:p>
              <a:endParaRPr lang="en-US"/>
            </a:p>
          </p:txBody>
        </p:sp>
        <p:sp>
          <p:nvSpPr>
            <p:cNvPr id="61" name="Rectangle 83"/>
            <p:cNvSpPr>
              <a:spLocks noChangeArrowheads="1"/>
            </p:cNvSpPr>
            <p:nvPr/>
          </p:nvSpPr>
          <p:spPr bwMode="auto">
            <a:xfrm>
              <a:off x="7086600" y="1752600"/>
              <a:ext cx="1079500" cy="581025"/>
            </a:xfrm>
            <a:prstGeom prst="rect">
              <a:avLst/>
            </a:prstGeom>
            <a:noFill/>
            <a:ln w="9525">
              <a:noFill/>
              <a:miter lim="800000"/>
              <a:headEnd/>
              <a:tailEnd/>
            </a:ln>
          </p:spPr>
          <p:txBody>
            <a:bodyPr wrap="none" lIns="92075" tIns="46038" rIns="92075" bIns="46038">
              <a:spAutoFit/>
            </a:bodyPr>
            <a:lstStyle/>
            <a:p>
              <a:r>
                <a:rPr lang="en-US" sz="1600">
                  <a:latin typeface="Goudy Old Style" pitchFamily="-110" charset="0"/>
                </a:rPr>
                <a:t>Electrolyte</a:t>
              </a:r>
            </a:p>
            <a:p>
              <a:r>
                <a:rPr lang="en-US" sz="1600">
                  <a:latin typeface="Goudy Old Style" pitchFamily="-110" charset="0"/>
                </a:rPr>
                <a:t>with I</a:t>
              </a:r>
              <a:r>
                <a:rPr lang="en-US" sz="1600" baseline="30000">
                  <a:latin typeface="Goudy Old Style" pitchFamily="-110" charset="0"/>
                </a:rPr>
                <a:t>-</a:t>
              </a:r>
              <a:r>
                <a:rPr lang="en-US" sz="1600">
                  <a:latin typeface="Goudy Old Style" pitchFamily="-110" charset="0"/>
                </a:rPr>
                <a:t>/I</a:t>
              </a:r>
              <a:r>
                <a:rPr lang="en-US" sz="1600" baseline="-25000">
                  <a:latin typeface="Goudy Old Style" pitchFamily="-110" charset="0"/>
                </a:rPr>
                <a:t>2</a:t>
              </a:r>
            </a:p>
          </p:txBody>
        </p:sp>
        <p:sp>
          <p:nvSpPr>
            <p:cNvPr id="62" name="Line 84"/>
            <p:cNvSpPr>
              <a:spLocks noChangeShapeType="1"/>
            </p:cNvSpPr>
            <p:nvPr/>
          </p:nvSpPr>
          <p:spPr bwMode="auto">
            <a:xfrm flipV="1">
              <a:off x="7162800" y="4495800"/>
              <a:ext cx="381000" cy="1676400"/>
            </a:xfrm>
            <a:prstGeom prst="line">
              <a:avLst/>
            </a:prstGeom>
            <a:noFill/>
            <a:ln w="12700">
              <a:solidFill>
                <a:schemeClr val="tx1"/>
              </a:solidFill>
              <a:round/>
              <a:headEnd type="none" w="sm" len="sm"/>
              <a:tailEnd type="stealth" w="med" len="med"/>
            </a:ln>
          </p:spPr>
          <p:txBody>
            <a:bodyPr/>
            <a:lstStyle/>
            <a:p>
              <a:endParaRPr lang="en-US"/>
            </a:p>
          </p:txBody>
        </p:sp>
        <p:sp>
          <p:nvSpPr>
            <p:cNvPr id="63" name="Rectangle 85"/>
            <p:cNvSpPr>
              <a:spLocks noChangeArrowheads="1"/>
            </p:cNvSpPr>
            <p:nvPr/>
          </p:nvSpPr>
          <p:spPr bwMode="auto">
            <a:xfrm>
              <a:off x="6324600" y="6096000"/>
              <a:ext cx="1401763" cy="336550"/>
            </a:xfrm>
            <a:prstGeom prst="rect">
              <a:avLst/>
            </a:prstGeom>
            <a:noFill/>
            <a:ln w="9525">
              <a:noFill/>
              <a:miter lim="800000"/>
              <a:headEnd/>
              <a:tailEnd/>
            </a:ln>
          </p:spPr>
          <p:txBody>
            <a:bodyPr wrap="none" lIns="92075" tIns="46038" rIns="92075" bIns="46038">
              <a:spAutoFit/>
            </a:bodyPr>
            <a:lstStyle/>
            <a:p>
              <a:r>
                <a:rPr lang="en-US" sz="1600">
                  <a:latin typeface="Goudy Old Style" pitchFamily="-110" charset="0"/>
                </a:rPr>
                <a:t>Insulating Seal</a:t>
              </a:r>
            </a:p>
          </p:txBody>
        </p:sp>
        <p:sp>
          <p:nvSpPr>
            <p:cNvPr id="64" name="Line 86"/>
            <p:cNvSpPr>
              <a:spLocks noChangeShapeType="1"/>
            </p:cNvSpPr>
            <p:nvPr/>
          </p:nvSpPr>
          <p:spPr bwMode="auto">
            <a:xfrm flipH="1">
              <a:off x="5181600" y="3429000"/>
              <a:ext cx="2819400" cy="0"/>
            </a:xfrm>
            <a:prstGeom prst="line">
              <a:avLst/>
            </a:prstGeom>
            <a:noFill/>
            <a:ln w="9525">
              <a:solidFill>
                <a:schemeClr val="tx1"/>
              </a:solidFill>
              <a:round/>
              <a:headEnd/>
              <a:tailEnd/>
            </a:ln>
          </p:spPr>
          <p:txBody>
            <a:bodyPr/>
            <a:lstStyle/>
            <a:p>
              <a:endParaRPr lang="en-US"/>
            </a:p>
          </p:txBody>
        </p:sp>
        <p:sp>
          <p:nvSpPr>
            <p:cNvPr id="65" name="Line 87"/>
            <p:cNvSpPr>
              <a:spLocks noChangeShapeType="1"/>
            </p:cNvSpPr>
            <p:nvPr/>
          </p:nvSpPr>
          <p:spPr bwMode="auto">
            <a:xfrm>
              <a:off x="5181600" y="3429000"/>
              <a:ext cx="0" cy="914400"/>
            </a:xfrm>
            <a:prstGeom prst="line">
              <a:avLst/>
            </a:prstGeom>
            <a:noFill/>
            <a:ln w="9525">
              <a:solidFill>
                <a:schemeClr val="tx1"/>
              </a:solidFill>
              <a:round/>
              <a:headEnd/>
              <a:tailEnd/>
            </a:ln>
          </p:spPr>
          <p:txBody>
            <a:bodyPr/>
            <a:lstStyle/>
            <a:p>
              <a:endParaRPr lang="en-US"/>
            </a:p>
          </p:txBody>
        </p:sp>
        <p:sp>
          <p:nvSpPr>
            <p:cNvPr id="66" name="Line 88"/>
            <p:cNvSpPr>
              <a:spLocks noChangeShapeType="1"/>
            </p:cNvSpPr>
            <p:nvPr/>
          </p:nvSpPr>
          <p:spPr bwMode="auto">
            <a:xfrm>
              <a:off x="5181600" y="4343400"/>
              <a:ext cx="533400" cy="0"/>
            </a:xfrm>
            <a:prstGeom prst="line">
              <a:avLst/>
            </a:prstGeom>
            <a:noFill/>
            <a:ln w="9525">
              <a:solidFill>
                <a:schemeClr val="tx1"/>
              </a:solidFill>
              <a:round/>
              <a:headEnd/>
              <a:tailEnd/>
            </a:ln>
          </p:spPr>
          <p:txBody>
            <a:bodyPr/>
            <a:lstStyle/>
            <a:p>
              <a:endParaRPr lang="en-US"/>
            </a:p>
          </p:txBody>
        </p:sp>
        <p:sp>
          <p:nvSpPr>
            <p:cNvPr id="67" name="Line 89"/>
            <p:cNvSpPr>
              <a:spLocks noChangeShapeType="1"/>
            </p:cNvSpPr>
            <p:nvPr/>
          </p:nvSpPr>
          <p:spPr bwMode="auto">
            <a:xfrm flipV="1">
              <a:off x="8001000" y="3962400"/>
              <a:ext cx="0" cy="304800"/>
            </a:xfrm>
            <a:prstGeom prst="line">
              <a:avLst/>
            </a:prstGeom>
            <a:noFill/>
            <a:ln w="9525">
              <a:solidFill>
                <a:schemeClr val="tx1"/>
              </a:solidFill>
              <a:round/>
              <a:headEnd/>
              <a:tailEnd type="triangle" w="med" len="med"/>
            </a:ln>
          </p:spPr>
          <p:txBody>
            <a:bodyPr/>
            <a:lstStyle/>
            <a:p>
              <a:endParaRPr lang="en-US"/>
            </a:p>
          </p:txBody>
        </p:sp>
        <p:sp>
          <p:nvSpPr>
            <p:cNvPr id="68" name="Line 90"/>
            <p:cNvSpPr>
              <a:spLocks noChangeShapeType="1"/>
            </p:cNvSpPr>
            <p:nvPr/>
          </p:nvSpPr>
          <p:spPr bwMode="auto">
            <a:xfrm flipH="1">
              <a:off x="7239000" y="3429000"/>
              <a:ext cx="381000" cy="0"/>
            </a:xfrm>
            <a:prstGeom prst="line">
              <a:avLst/>
            </a:prstGeom>
            <a:noFill/>
            <a:ln w="9525">
              <a:solidFill>
                <a:schemeClr val="tx1"/>
              </a:solidFill>
              <a:round/>
              <a:headEnd/>
              <a:tailEnd type="triangle" w="med" len="med"/>
            </a:ln>
          </p:spPr>
          <p:txBody>
            <a:bodyPr/>
            <a:lstStyle/>
            <a:p>
              <a:endParaRPr lang="en-US"/>
            </a:p>
          </p:txBody>
        </p:sp>
        <p:sp>
          <p:nvSpPr>
            <p:cNvPr id="69" name="Line 91"/>
            <p:cNvSpPr>
              <a:spLocks noChangeShapeType="1"/>
            </p:cNvSpPr>
            <p:nvPr/>
          </p:nvSpPr>
          <p:spPr bwMode="auto">
            <a:xfrm flipH="1">
              <a:off x="5562600" y="3429000"/>
              <a:ext cx="457200" cy="0"/>
            </a:xfrm>
            <a:prstGeom prst="line">
              <a:avLst/>
            </a:prstGeom>
            <a:noFill/>
            <a:ln w="9525">
              <a:solidFill>
                <a:schemeClr val="tx1"/>
              </a:solidFill>
              <a:round/>
              <a:headEnd/>
              <a:tailEnd type="triangle" w="med" len="med"/>
            </a:ln>
          </p:spPr>
          <p:txBody>
            <a:bodyPr/>
            <a:lstStyle/>
            <a:p>
              <a:endParaRPr lang="en-US"/>
            </a:p>
          </p:txBody>
        </p:sp>
        <p:sp>
          <p:nvSpPr>
            <p:cNvPr id="70" name="Line 92"/>
            <p:cNvSpPr>
              <a:spLocks noChangeShapeType="1"/>
            </p:cNvSpPr>
            <p:nvPr/>
          </p:nvSpPr>
          <p:spPr bwMode="auto">
            <a:xfrm>
              <a:off x="5181600" y="3657600"/>
              <a:ext cx="0" cy="381000"/>
            </a:xfrm>
            <a:prstGeom prst="line">
              <a:avLst/>
            </a:prstGeom>
            <a:noFill/>
            <a:ln w="9525">
              <a:solidFill>
                <a:schemeClr val="tx1"/>
              </a:solidFill>
              <a:round/>
              <a:headEnd/>
              <a:tailEnd type="triangle" w="med" len="med"/>
            </a:ln>
          </p:spPr>
          <p:txBody>
            <a:bodyPr/>
            <a:lstStyle/>
            <a:p>
              <a:endParaRPr lang="en-US"/>
            </a:p>
          </p:txBody>
        </p:sp>
        <p:pic>
          <p:nvPicPr>
            <p:cNvPr id="71" name="Picture 93" descr="j0151215"/>
            <p:cNvPicPr>
              <a:picLocks noChangeAspect="1" noChangeArrowheads="1"/>
            </p:cNvPicPr>
            <p:nvPr/>
          </p:nvPicPr>
          <p:blipFill>
            <a:blip r:embed="rId4" cstate="print"/>
            <a:srcRect/>
            <a:stretch>
              <a:fillRect/>
            </a:stretch>
          </p:blipFill>
          <p:spPr>
            <a:xfrm>
              <a:off x="6553200" y="2971800"/>
              <a:ext cx="450850" cy="609600"/>
            </a:xfrm>
            <a:prstGeom prst="rect">
              <a:avLst/>
            </a:prstGeom>
            <a:noFill/>
          </p:spPr>
        </p:pic>
        <p:sp>
          <p:nvSpPr>
            <p:cNvPr id="72" name="Oval 95"/>
            <p:cNvSpPr>
              <a:spLocks noChangeArrowheads="1"/>
            </p:cNvSpPr>
            <p:nvPr/>
          </p:nvSpPr>
          <p:spPr bwMode="auto">
            <a:xfrm>
              <a:off x="5676900" y="4203700"/>
              <a:ext cx="76200" cy="76200"/>
            </a:xfrm>
            <a:prstGeom prst="ellipse">
              <a:avLst/>
            </a:prstGeom>
            <a:solidFill>
              <a:schemeClr val="accent1"/>
            </a:solidFill>
            <a:ln w="9525">
              <a:solidFill>
                <a:schemeClr val="tx1"/>
              </a:solidFill>
              <a:miter lim="800000"/>
              <a:headEnd/>
              <a:tailEnd/>
            </a:ln>
          </p:spPr>
          <p:txBody>
            <a:bodyPr wrap="none" anchor="ctr"/>
            <a:lstStyle/>
            <a:p>
              <a:endParaRPr lang="en-US"/>
            </a:p>
          </p:txBody>
        </p:sp>
      </p:grpSp>
      <p:sp>
        <p:nvSpPr>
          <p:cNvPr id="40"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762000"/>
            <a:ext cx="3733800"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19. Push back the </a:t>
            </a:r>
            <a:r>
              <a:rPr lang="en-US" sz="1200" dirty="0" err="1" smtClean="0"/>
              <a:t>parafilm</a:t>
            </a:r>
            <a:r>
              <a:rPr lang="en-US" sz="1200" dirty="0" smtClean="0"/>
              <a:t> and affix the </a:t>
            </a:r>
            <a:r>
              <a:rPr lang="en-US" sz="1200" dirty="0" err="1" smtClean="0"/>
              <a:t>multimeter</a:t>
            </a:r>
            <a:r>
              <a:rPr lang="en-US" sz="1200" dirty="0" smtClean="0"/>
              <a:t> probes on opposite ends of the solar cell. Refer to picture below. </a:t>
            </a:r>
          </a:p>
          <a:p>
            <a:endParaRPr lang="en-US" dirty="0"/>
          </a:p>
        </p:txBody>
      </p:sp>
      <p:sp>
        <p:nvSpPr>
          <p:cNvPr id="5" name="TextBox 4"/>
          <p:cNvSpPr txBox="1"/>
          <p:nvPr/>
        </p:nvSpPr>
        <p:spPr>
          <a:xfrm>
            <a:off x="304800" y="3810000"/>
            <a:ext cx="3733800"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20. Ask one student per group to hold the flashlight and the other student to turn the </a:t>
            </a:r>
            <a:r>
              <a:rPr lang="en-US" sz="1200" dirty="0" err="1" smtClean="0"/>
              <a:t>multimeter</a:t>
            </a:r>
            <a:r>
              <a:rPr lang="en-US" sz="1200" dirty="0" smtClean="0"/>
              <a:t> to the voltage setting when you get the probes in place.</a:t>
            </a:r>
          </a:p>
          <a:p>
            <a:endParaRPr lang="en-US" sz="1200" dirty="0"/>
          </a:p>
        </p:txBody>
      </p:sp>
      <p:sp>
        <p:nvSpPr>
          <p:cNvPr id="6" name="TextBox 5"/>
          <p:cNvSpPr txBox="1"/>
          <p:nvPr/>
        </p:nvSpPr>
        <p:spPr>
          <a:xfrm>
            <a:off x="381000" y="6019800"/>
            <a:ext cx="3733800" cy="138499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200" dirty="0" smtClean="0"/>
              <a:t>21. Let’s evaluate the performance of the solar cells. Did they produce electricity? Could we power an lamp?</a:t>
            </a:r>
          </a:p>
          <a:p>
            <a:r>
              <a:rPr lang="en-US" sz="1200" dirty="0" smtClean="0"/>
              <a:t>How about a TV?</a:t>
            </a:r>
          </a:p>
          <a:p>
            <a:r>
              <a:rPr lang="en-US" sz="1200" dirty="0" smtClean="0"/>
              <a:t>22. The performance still needs to be improved but already major gains have been made in terms of cost and safety? Who remembers items we used that were safe?</a:t>
            </a:r>
          </a:p>
          <a:p>
            <a:endParaRPr lang="en-US" sz="1200" dirty="0"/>
          </a:p>
        </p:txBody>
      </p:sp>
      <p:sp>
        <p:nvSpPr>
          <p:cNvPr id="8" name="Rounded Rectangular Callout 7"/>
          <p:cNvSpPr/>
          <p:nvPr/>
        </p:nvSpPr>
        <p:spPr>
          <a:xfrm>
            <a:off x="4495800" y="762000"/>
            <a:ext cx="1905000" cy="1676400"/>
          </a:xfrm>
          <a:prstGeom prst="wedgeRoundRectCallout">
            <a:avLst>
              <a:gd name="adj1" fmla="val -90468"/>
              <a:gd name="adj2" fmla="val -9332"/>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Remember to have the </a:t>
            </a:r>
            <a:r>
              <a:rPr lang="en-US" sz="1100" dirty="0" err="1" smtClean="0">
                <a:solidFill>
                  <a:schemeClr val="bg1"/>
                </a:solidFill>
              </a:rPr>
              <a:t>multimeter</a:t>
            </a:r>
            <a:r>
              <a:rPr lang="en-US" sz="1100" dirty="0" smtClean="0">
                <a:solidFill>
                  <a:schemeClr val="bg1"/>
                </a:solidFill>
              </a:rPr>
              <a:t> on the V (voltage)setting. Readings will vary and sometimes be erratic. Turn the </a:t>
            </a:r>
            <a:r>
              <a:rPr lang="en-US" sz="1100" dirty="0" err="1" smtClean="0">
                <a:solidFill>
                  <a:schemeClr val="bg1"/>
                </a:solidFill>
              </a:rPr>
              <a:t>multimeter</a:t>
            </a:r>
            <a:r>
              <a:rPr lang="en-US" sz="1100" dirty="0" smtClean="0">
                <a:solidFill>
                  <a:schemeClr val="bg1"/>
                </a:solidFill>
              </a:rPr>
              <a:t> off and try again. Using the alligator clips will help to stabilize readings.</a:t>
            </a:r>
            <a:endParaRPr lang="en-US" sz="1100" dirty="0">
              <a:solidFill>
                <a:schemeClr val="bg1"/>
              </a:solidFill>
            </a:endParaRPr>
          </a:p>
        </p:txBody>
      </p:sp>
      <p:pic>
        <p:nvPicPr>
          <p:cNvPr id="7" name="Picture 8" descr="clip"/>
          <p:cNvPicPr>
            <a:picLocks noChangeAspect="1" noChangeArrowheads="1"/>
          </p:cNvPicPr>
          <p:nvPr/>
        </p:nvPicPr>
        <p:blipFill>
          <a:blip r:embed="rId3" cstate="print"/>
          <a:srcRect/>
          <a:stretch>
            <a:fillRect/>
          </a:stretch>
        </p:blipFill>
        <p:spPr bwMode="auto">
          <a:xfrm>
            <a:off x="1371600" y="1905000"/>
            <a:ext cx="1682750" cy="1250950"/>
          </a:xfrm>
          <a:prstGeom prst="rect">
            <a:avLst/>
          </a:prstGeom>
          <a:noFill/>
          <a:ln w="9525">
            <a:noFill/>
            <a:miter lim="800000"/>
            <a:headEnd/>
            <a:tailEnd/>
          </a:ln>
        </p:spPr>
      </p:pic>
      <p:sp>
        <p:nvSpPr>
          <p:cNvPr id="9" name="Rounded Rectangular Callout 8"/>
          <p:cNvSpPr/>
          <p:nvPr/>
        </p:nvSpPr>
        <p:spPr>
          <a:xfrm>
            <a:off x="4495800" y="2971800"/>
            <a:ext cx="1905000" cy="1524000"/>
          </a:xfrm>
          <a:prstGeom prst="wedgeRoundRectCallout">
            <a:avLst>
              <a:gd name="adj1" fmla="val -86611"/>
              <a:gd name="adj2" fmla="val 46945"/>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Measurements are taken in </a:t>
            </a:r>
            <a:r>
              <a:rPr lang="en-US" sz="1100" dirty="0" err="1" smtClean="0">
                <a:solidFill>
                  <a:schemeClr val="bg1"/>
                </a:solidFill>
              </a:rPr>
              <a:t>millivolts</a:t>
            </a:r>
            <a:r>
              <a:rPr lang="en-US" sz="1100" dirty="0" smtClean="0">
                <a:solidFill>
                  <a:schemeClr val="bg1"/>
                </a:solidFill>
              </a:rPr>
              <a:t>. How many </a:t>
            </a:r>
            <a:r>
              <a:rPr lang="en-US" sz="1100" dirty="0" err="1" smtClean="0">
                <a:solidFill>
                  <a:schemeClr val="bg1"/>
                </a:solidFill>
              </a:rPr>
              <a:t>millivolts</a:t>
            </a:r>
            <a:r>
              <a:rPr lang="en-US" sz="1100" dirty="0" smtClean="0">
                <a:solidFill>
                  <a:schemeClr val="bg1"/>
                </a:solidFill>
              </a:rPr>
              <a:t> are in a volt? We will calculate the class total for </a:t>
            </a:r>
            <a:r>
              <a:rPr lang="en-US" sz="1100" dirty="0" err="1" smtClean="0">
                <a:solidFill>
                  <a:schemeClr val="bg1"/>
                </a:solidFill>
              </a:rPr>
              <a:t>millivolts</a:t>
            </a:r>
            <a:r>
              <a:rPr lang="en-US" sz="1100" dirty="0" smtClean="0">
                <a:solidFill>
                  <a:schemeClr val="bg1"/>
                </a:solidFill>
              </a:rPr>
              <a:t>.</a:t>
            </a:r>
          </a:p>
          <a:p>
            <a:pPr algn="ctr"/>
            <a:r>
              <a:rPr lang="en-US" sz="1100" dirty="0" smtClean="0">
                <a:solidFill>
                  <a:schemeClr val="bg1"/>
                </a:solidFill>
              </a:rPr>
              <a:t>Identify one person to write the measurements of the entire class on the board.</a:t>
            </a:r>
            <a:endParaRPr lang="en-US" sz="1100" dirty="0">
              <a:solidFill>
                <a:schemeClr val="bg1"/>
              </a:solidFill>
            </a:endParaRPr>
          </a:p>
        </p:txBody>
      </p:sp>
      <p:sp>
        <p:nvSpPr>
          <p:cNvPr id="10" name="Rounded Rectangular Callout 9"/>
          <p:cNvSpPr/>
          <p:nvPr/>
        </p:nvSpPr>
        <p:spPr>
          <a:xfrm>
            <a:off x="4572000" y="4953000"/>
            <a:ext cx="1905000" cy="2286000"/>
          </a:xfrm>
          <a:prstGeom prst="wedgeRoundRectCallout">
            <a:avLst>
              <a:gd name="adj1" fmla="val -83492"/>
              <a:gd name="adj2" fmla="val 22387"/>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During this downtime as you go from one group to another ask students to brainstorm at least three variables in the experiment. </a:t>
            </a:r>
          </a:p>
          <a:p>
            <a:r>
              <a:rPr lang="en-US" sz="1100" dirty="0" smtClean="0">
                <a:solidFill>
                  <a:schemeClr val="bg1"/>
                </a:solidFill>
              </a:rPr>
              <a:t>Additionally ask students to explain why dye sensitized solar cells are considered green chemistry technology.</a:t>
            </a:r>
            <a:endParaRPr lang="en-US" sz="1100" dirty="0">
              <a:solidFill>
                <a:schemeClr val="bg1"/>
              </a:solidFill>
            </a:endParaRPr>
          </a:p>
        </p:txBody>
      </p:sp>
      <p:sp>
        <p:nvSpPr>
          <p:cNvPr id="11"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3886200"/>
            <a:ext cx="3733800" cy="215443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1400" b="1" dirty="0" smtClean="0"/>
              <a:t>In closing:</a:t>
            </a:r>
          </a:p>
          <a:p>
            <a:endParaRPr lang="en-US" sz="1200" b="1" dirty="0" smtClean="0"/>
          </a:p>
          <a:p>
            <a:r>
              <a:rPr lang="en-US" sz="1200" dirty="0" smtClean="0"/>
              <a:t>Green chemistry provides the tools needed for creating solutions to environmental challenges.</a:t>
            </a:r>
          </a:p>
          <a:p>
            <a:endParaRPr lang="en-US" sz="1200" dirty="0" smtClean="0"/>
          </a:p>
          <a:p>
            <a:r>
              <a:rPr lang="en-US" sz="1200" dirty="0" smtClean="0"/>
              <a:t>As a green chemist you can be a part of the solution by inventing better technologies for the future. Also remember that you do not need to be a scientist to make a difference in this world. As an informed citizen you have the power to influence change with your decision making, voting power and purchasing choices.</a:t>
            </a:r>
          </a:p>
        </p:txBody>
      </p:sp>
      <p:sp>
        <p:nvSpPr>
          <p:cNvPr id="7" name="Rounded Rectangular Callout 6"/>
          <p:cNvSpPr/>
          <p:nvPr/>
        </p:nvSpPr>
        <p:spPr>
          <a:xfrm>
            <a:off x="4648200" y="3276600"/>
            <a:ext cx="1905000" cy="1676400"/>
          </a:xfrm>
          <a:prstGeom prst="wedgeRoundRectCallout">
            <a:avLst>
              <a:gd name="adj1" fmla="val -87500"/>
              <a:gd name="adj2" fmla="val 67550"/>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Any questions?</a:t>
            </a:r>
          </a:p>
          <a:p>
            <a:r>
              <a:rPr lang="en-US" sz="1100" dirty="0" smtClean="0">
                <a:solidFill>
                  <a:schemeClr val="bg1"/>
                </a:solidFill>
              </a:rPr>
              <a:t>Wrapping up is always a good time to talk a little more about why you are in the classroom, what you are studying, researching or pursuing as a career.</a:t>
            </a:r>
            <a:endParaRPr lang="en-US" sz="1100" dirty="0">
              <a:solidFill>
                <a:schemeClr val="bg1"/>
              </a:solidFill>
            </a:endParaRPr>
          </a:p>
        </p:txBody>
      </p:sp>
      <p:sp>
        <p:nvSpPr>
          <p:cNvPr id="11" name="TextBox 10"/>
          <p:cNvSpPr txBox="1"/>
          <p:nvPr/>
        </p:nvSpPr>
        <p:spPr>
          <a:xfrm>
            <a:off x="457200" y="914400"/>
            <a:ext cx="3733800" cy="101566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28600" indent="-228600">
              <a:buAutoNum type="arabicPeriod" startAt="23"/>
            </a:pPr>
            <a:r>
              <a:rPr lang="en-US" sz="1200" dirty="0" smtClean="0"/>
              <a:t>Reiterate the 3 criteria of safety, cost and performance. Build off of the students’ responses and remind them why the dye sensitized solar cell is an example of green chemistry technology.</a:t>
            </a:r>
          </a:p>
          <a:p>
            <a:pPr marL="228600" indent="-228600">
              <a:buAutoNum type="arabicPeriod" startAt="23"/>
            </a:pPr>
            <a:endParaRPr lang="en-US" sz="1200" dirty="0" smtClean="0"/>
          </a:p>
        </p:txBody>
      </p:sp>
      <p:sp>
        <p:nvSpPr>
          <p:cNvPr id="8" name="Rounded Rectangular Callout 7"/>
          <p:cNvSpPr/>
          <p:nvPr/>
        </p:nvSpPr>
        <p:spPr>
          <a:xfrm>
            <a:off x="4572000" y="304800"/>
            <a:ext cx="1905000" cy="1981200"/>
          </a:xfrm>
          <a:prstGeom prst="wedgeRoundRectCallout">
            <a:avLst>
              <a:gd name="adj1" fmla="val -77722"/>
              <a:gd name="adj2" fmla="val 21474"/>
              <a:gd name="adj3" fmla="val 16667"/>
            </a:avLst>
          </a:prstGeom>
          <a:solidFill>
            <a:schemeClr val="tx1"/>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chemeClr val="bg1"/>
                </a:solidFill>
              </a:rPr>
              <a:t>Great Job! Scientists ask questions and seek out answers. Who here asks questions about how products are made or why we have certain problems?</a:t>
            </a:r>
            <a:endParaRPr lang="en-US" sz="1100" dirty="0">
              <a:solidFill>
                <a:schemeClr val="bg1"/>
              </a:solidFill>
            </a:endParaRPr>
          </a:p>
        </p:txBody>
      </p:sp>
      <p:sp>
        <p:nvSpPr>
          <p:cNvPr id="6" name="Footer Placeholder 5"/>
          <p:cNvSpPr>
            <a:spLocks noGrp="1"/>
          </p:cNvSpPr>
          <p:nvPr>
            <p:ph type="ftr" sz="quarter" idx="11"/>
          </p:nvPr>
        </p:nvSpPr>
        <p:spPr>
          <a:xfrm>
            <a:off x="3733800" y="8610600"/>
            <a:ext cx="3095786" cy="533400"/>
          </a:xfrm>
        </p:spPr>
        <p:txBody>
          <a:bodyPr/>
          <a:lstStyle/>
          <a:p>
            <a:pPr>
              <a:defRPr/>
            </a:pPr>
            <a:r>
              <a:rPr lang="en-US" dirty="0" smtClean="0"/>
              <a:t>(c) 2010 beyondbenign - All rights reserved.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999</TotalTime>
  <Words>2003</Words>
  <Application>Microsoft Office PowerPoint</Application>
  <PresentationFormat>On-screen Show (4:3)</PresentationFormat>
  <Paragraphs>147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Blackberry Solar Cell</vt:lpstr>
      <vt:lpstr>PowerPoint Presentation</vt:lpstr>
      <vt:lpstr>PowerPoint Presentation</vt:lpstr>
      <vt:lpstr>PowerPoint Presentation</vt:lpstr>
      <vt:lpstr>PowerPoint Presentation</vt:lpstr>
      <vt:lpstr>PowerPoint Presentation</vt:lpstr>
      <vt:lpstr>PowerPoint Presentation</vt:lpstr>
    </vt:vector>
  </TitlesOfParts>
  <Company>JEP4</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E. Pyers IV</dc:creator>
  <cp:lastModifiedBy>Kate Anderson</cp:lastModifiedBy>
  <cp:revision>64</cp:revision>
  <dcterms:created xsi:type="dcterms:W3CDTF">2010-06-04T19:14:46Z</dcterms:created>
  <dcterms:modified xsi:type="dcterms:W3CDTF">2011-05-26T17:23:25Z</dcterms:modified>
</cp:coreProperties>
</file>