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7" r:id="rId2"/>
    <p:sldId id="256" r:id="rId3"/>
    <p:sldId id="271" r:id="rId4"/>
    <p:sldId id="263" r:id="rId5"/>
    <p:sldId id="268" r:id="rId6"/>
    <p:sldId id="272" r:id="rId7"/>
    <p:sldId id="273" r:id="rId8"/>
    <p:sldId id="264" r:id="rId9"/>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clrMode="gray"/>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352" autoAdjust="0"/>
    <p:restoredTop sz="86481" autoAdjust="0"/>
  </p:normalViewPr>
  <p:slideViewPr>
    <p:cSldViewPr>
      <p:cViewPr>
        <p:scale>
          <a:sx n="100" d="100"/>
          <a:sy n="100" d="100"/>
        </p:scale>
        <p:origin x="1696" y="-160"/>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BB60C6DE-AFB6-49D6-8218-BBFA1593A8F2}" type="datetimeFigureOut">
              <a:rPr lang="en-US" smtClean="0"/>
              <a:pPr/>
              <a:t>9/8/17</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2DF49567-781E-4412-A239-3E2AB765F109}" type="slidenum">
              <a:rPr lang="en-US" smtClean="0"/>
              <a:pPr/>
              <a:t>‹#›</a:t>
            </a:fld>
            <a:endParaRPr lang="en-US"/>
          </a:p>
        </p:txBody>
      </p:sp>
    </p:spTree>
    <p:extLst>
      <p:ext uri="{BB962C8B-B14F-4D97-AF65-F5344CB8AC3E}">
        <p14:creationId xmlns:p14="http://schemas.microsoft.com/office/powerpoint/2010/main" val="7928545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D7F0B2F-0BAA-4236-B3B2-1BD8813F6FD4}" type="datetimeFigureOut">
              <a:rPr lang="en-US" smtClean="0"/>
              <a:pPr/>
              <a:t>9/8/17</a:t>
            </a:fld>
            <a:endParaRPr lang="en-US"/>
          </a:p>
        </p:txBody>
      </p:sp>
      <p:sp>
        <p:nvSpPr>
          <p:cNvPr id="4" name="Slide Image Placeholder 3"/>
          <p:cNvSpPr>
            <a:spLocks noGrp="1" noRot="1" noChangeAspect="1"/>
          </p:cNvSpPr>
          <p:nvPr>
            <p:ph type="sldImg" idx="2"/>
          </p:nvPr>
        </p:nvSpPr>
        <p:spPr>
          <a:xfrm>
            <a:off x="2197100" y="696913"/>
            <a:ext cx="2616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2A85A3B-6002-46B6-93CB-43F720D95795}" type="slidenum">
              <a:rPr lang="en-US" smtClean="0"/>
              <a:pPr/>
              <a:t>‹#›</a:t>
            </a:fld>
            <a:endParaRPr lang="en-US"/>
          </a:p>
        </p:txBody>
      </p:sp>
    </p:spTree>
    <p:extLst>
      <p:ext uri="{BB962C8B-B14F-4D97-AF65-F5344CB8AC3E}">
        <p14:creationId xmlns:p14="http://schemas.microsoft.com/office/powerpoint/2010/main" val="2519481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3</a:t>
            </a:fld>
            <a:endParaRPr lang="en-US"/>
          </a:p>
        </p:txBody>
      </p:sp>
    </p:spTree>
    <p:extLst>
      <p:ext uri="{BB962C8B-B14F-4D97-AF65-F5344CB8AC3E}">
        <p14:creationId xmlns:p14="http://schemas.microsoft.com/office/powerpoint/2010/main" val="8590571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6</a:t>
            </a:fld>
            <a:endParaRPr lang="en-US"/>
          </a:p>
        </p:txBody>
      </p:sp>
    </p:spTree>
    <p:extLst>
      <p:ext uri="{BB962C8B-B14F-4D97-AF65-F5344CB8AC3E}">
        <p14:creationId xmlns:p14="http://schemas.microsoft.com/office/powerpoint/2010/main" val="518927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7</a:t>
            </a:fld>
            <a:endParaRPr lang="en-US"/>
          </a:p>
        </p:txBody>
      </p:sp>
    </p:spTree>
    <p:extLst>
      <p:ext uri="{BB962C8B-B14F-4D97-AF65-F5344CB8AC3E}">
        <p14:creationId xmlns:p14="http://schemas.microsoft.com/office/powerpoint/2010/main" val="1340547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7100" y="696913"/>
            <a:ext cx="2616200"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A85A3B-6002-46B6-93CB-43F720D95795}"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0257EC5-3B62-41A9-B926-E6899879EB06}" type="datetimeFigureOut">
              <a:rPr lang="en-US" smtClean="0"/>
              <a:pPr/>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257EC5-3B62-41A9-B926-E6899879EB06}" type="datetimeFigureOut">
              <a:rPr lang="en-US" smtClean="0"/>
              <a:pPr/>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257EC5-3B62-41A9-B926-E6899879EB06}" type="datetimeFigureOut">
              <a:rPr lang="en-US" smtClean="0"/>
              <a:pPr/>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0257EC5-3B62-41A9-B926-E6899879EB06}" type="datetimeFigureOut">
              <a:rPr lang="en-US" smtClean="0"/>
              <a:pPr/>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0257EC5-3B62-41A9-B926-E6899879EB06}" type="datetimeFigureOut">
              <a:rPr lang="en-US" smtClean="0"/>
              <a:pPr/>
              <a:t>9/8/17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0257EC5-3B62-41A9-B926-E6899879EB06}" type="datetimeFigureOut">
              <a:rPr lang="en-US" smtClean="0"/>
              <a:pPr/>
              <a:t>9/8/17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0257EC5-3B62-41A9-B926-E6899879EB06}" type="datetimeFigureOut">
              <a:rPr lang="en-US" smtClean="0"/>
              <a:pPr/>
              <a:t>9/8/17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0257EC5-3B62-41A9-B926-E6899879EB06}" type="datetimeFigureOut">
              <a:rPr lang="en-US" smtClean="0"/>
              <a:pPr/>
              <a:t>9/8/17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257EC5-3B62-41A9-B926-E6899879EB06}" type="datetimeFigureOut">
              <a:rPr lang="en-US" smtClean="0"/>
              <a:pPr/>
              <a:t>9/8/17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257EC5-3B62-41A9-B926-E6899879EB06}" type="datetimeFigureOut">
              <a:rPr lang="en-US" smtClean="0"/>
              <a:pPr/>
              <a:t>9/8/17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0257EC5-3B62-41A9-B926-E6899879EB06}" type="datetimeFigureOut">
              <a:rPr lang="en-US" smtClean="0"/>
              <a:pPr/>
              <a:t>9/8/17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1E00BC-18E0-4550-9BB1-32F97C05187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0257EC5-3B62-41A9-B926-E6899879EB06}" type="datetimeFigureOut">
              <a:rPr lang="en-US" smtClean="0"/>
              <a:pPr/>
              <a:t>9/8/17</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991E00BC-18E0-4550-9BB1-32F97C05187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42900" y="1562100"/>
            <a:ext cx="6096000" cy="3810000"/>
          </a:xfrm>
          <a:prstGeom prst="rect">
            <a:avLst/>
          </a:prstGeom>
        </p:spPr>
      </p:pic>
      <p:sp>
        <p:nvSpPr>
          <p:cNvPr id="2" name="Title 1"/>
          <p:cNvSpPr>
            <a:spLocks noGrp="1"/>
          </p:cNvSpPr>
          <p:nvPr>
            <p:ph type="title"/>
          </p:nvPr>
        </p:nvSpPr>
        <p:spPr/>
        <p:txBody>
          <a:bodyPr/>
          <a:lstStyle/>
          <a:p>
            <a:r>
              <a:rPr lang="en-US" dirty="0"/>
              <a:t>Fabulous Fabrics</a:t>
            </a:r>
          </a:p>
        </p:txBody>
      </p:sp>
      <p:sp>
        <p:nvSpPr>
          <p:cNvPr id="4" name="TextBox 3"/>
          <p:cNvSpPr txBox="1"/>
          <p:nvPr/>
        </p:nvSpPr>
        <p:spPr>
          <a:xfrm>
            <a:off x="304800" y="5943600"/>
            <a:ext cx="3733800" cy="2308324"/>
          </a:xfrm>
          <a:prstGeom prst="rect">
            <a:avLst/>
          </a:prstGeom>
          <a:ln w="57150"/>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a:t>Steps, Content &amp; Hints</a:t>
            </a:r>
          </a:p>
          <a:p>
            <a:endParaRPr lang="en-US" sz="1200" dirty="0"/>
          </a:p>
          <a:p>
            <a:r>
              <a:rPr lang="en-US" sz="1200" dirty="0">
                <a:solidFill>
                  <a:schemeClr val="bg1"/>
                </a:solidFill>
              </a:rPr>
              <a:t>Main directions and content for the activity are in the boxes to the left with the orange border, like this one.</a:t>
            </a:r>
          </a:p>
          <a:p>
            <a:endParaRPr lang="en-US" sz="1200" dirty="0"/>
          </a:p>
          <a:p>
            <a:r>
              <a:rPr lang="en-US" sz="1200" dirty="0"/>
              <a:t>In a classroom setting, you will lead the students through the activity with a series of questions, the students’ own responses and brief explanations.</a:t>
            </a:r>
          </a:p>
          <a:p>
            <a:endParaRPr lang="en-US" sz="1200" dirty="0"/>
          </a:p>
          <a:p>
            <a:r>
              <a:rPr lang="en-US" sz="1200" dirty="0"/>
              <a:t>Whenever possible, find and affirm what’s right about the students’ answers.</a:t>
            </a:r>
          </a:p>
          <a:p>
            <a:endParaRPr lang="en-US" sz="1200" dirty="0"/>
          </a:p>
        </p:txBody>
      </p:sp>
      <p:sp>
        <p:nvSpPr>
          <p:cNvPr id="5" name="Rounded Rectangular Callout 4"/>
          <p:cNvSpPr/>
          <p:nvPr/>
        </p:nvSpPr>
        <p:spPr>
          <a:xfrm>
            <a:off x="4267200" y="4267200"/>
            <a:ext cx="2133600" cy="3200400"/>
          </a:xfrm>
          <a:prstGeom prst="wedgeRoundRectCallout">
            <a:avLst>
              <a:gd name="adj1" fmla="val -74420"/>
              <a:gd name="adj2" fmla="val 55756"/>
              <a:gd name="adj3" fmla="val 16667"/>
            </a:avLst>
          </a:prstGeom>
          <a:solidFill>
            <a:schemeClr val="tx1"/>
          </a:solidFill>
          <a:ln w="57150">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b="1" dirty="0">
                <a:solidFill>
                  <a:schemeClr val="bg1"/>
                </a:solidFill>
              </a:rPr>
              <a:t>Questions in Context:</a:t>
            </a:r>
          </a:p>
          <a:p>
            <a:r>
              <a:rPr lang="en-US" sz="1100" b="1" i="1" dirty="0">
                <a:solidFill>
                  <a:schemeClr val="bg1"/>
                </a:solidFill>
              </a:rPr>
              <a:t>Do you remember something better when you are asked to  think about it?</a:t>
            </a:r>
            <a:endParaRPr lang="en-US" sz="1100" i="1" dirty="0">
              <a:solidFill>
                <a:schemeClr val="bg1"/>
              </a:solidFill>
            </a:endParaRPr>
          </a:p>
          <a:p>
            <a:endParaRPr lang="en-US" sz="1100" b="1" dirty="0">
              <a:solidFill>
                <a:schemeClr val="bg1"/>
              </a:solidFill>
            </a:endParaRPr>
          </a:p>
          <a:p>
            <a:r>
              <a:rPr lang="en-US" sz="1100" dirty="0">
                <a:solidFill>
                  <a:schemeClr val="bg1"/>
                </a:solidFill>
              </a:rPr>
              <a:t>On the right, in the conversation bubble outlined in yellow, are  guiding questions  that you should ask the students during the associated step. </a:t>
            </a:r>
          </a:p>
          <a:p>
            <a:endParaRPr lang="en-US" sz="1100" b="1" dirty="0">
              <a:solidFill>
                <a:schemeClr val="bg1"/>
              </a:solidFill>
            </a:endParaRPr>
          </a:p>
          <a:p>
            <a:r>
              <a:rPr lang="en-US" sz="1100" b="1" dirty="0">
                <a:solidFill>
                  <a:schemeClr val="bg1"/>
                </a:solidFill>
              </a:rPr>
              <a:t>Each question should be asked separately – and a short amount of time should be allowed for responses.</a:t>
            </a:r>
          </a:p>
        </p:txBody>
      </p:sp>
      <p:sp>
        <p:nvSpPr>
          <p:cNvPr id="6" name="Footer Placeholder 5"/>
          <p:cNvSpPr>
            <a:spLocks noGrp="1"/>
          </p:cNvSpPr>
          <p:nvPr>
            <p:ph type="ftr" sz="quarter" idx="11"/>
          </p:nvPr>
        </p:nvSpPr>
        <p:spPr>
          <a:xfrm>
            <a:off x="3733800" y="8610600"/>
            <a:ext cx="3095786" cy="533400"/>
          </a:xfrm>
        </p:spPr>
        <p:txBody>
          <a:bodyPr/>
          <a:lstStyle/>
          <a:p>
            <a:pPr>
              <a:defRPr/>
            </a:pPr>
            <a:r>
              <a:rPr lang="en-US" dirty="0"/>
              <a:t>(c</a:t>
            </a:r>
            <a:r>
              <a:rPr lang="en-US"/>
              <a:t>) </a:t>
            </a:r>
            <a:r>
              <a:rPr lang="en-US" smtClean="0"/>
              <a:t>2017 </a:t>
            </a:r>
            <a:r>
              <a:rPr lang="en-US" dirty="0"/>
              <a:t>beyondbenign - All rights reserved.</a:t>
            </a:r>
          </a:p>
        </p:txBody>
      </p:sp>
      <p:sp>
        <p:nvSpPr>
          <p:cNvPr id="9" name="TextBox 8"/>
          <p:cNvSpPr txBox="1"/>
          <p:nvPr/>
        </p:nvSpPr>
        <p:spPr>
          <a:xfrm>
            <a:off x="342900" y="5401170"/>
            <a:ext cx="3086100" cy="246221"/>
          </a:xfrm>
          <a:prstGeom prst="rect">
            <a:avLst/>
          </a:prstGeom>
          <a:noFill/>
        </p:spPr>
        <p:txBody>
          <a:bodyPr wrap="square" rtlCol="0">
            <a:spAutoFit/>
          </a:bodyPr>
          <a:lstStyle/>
          <a:p>
            <a:r>
              <a:rPr lang="en-US" sz="1000" dirty="0" smtClean="0"/>
              <a:t>Image: Emma Jane </a:t>
            </a:r>
            <a:r>
              <a:rPr lang="en-US" sz="1000" dirty="0" err="1" smtClean="0"/>
              <a:t>Hogbin</a:t>
            </a:r>
            <a:r>
              <a:rPr lang="en-US" sz="1000" dirty="0" smtClean="0"/>
              <a:t>/Creative Commons</a:t>
            </a:r>
            <a:endParaRPr lang="en-US" sz="1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6248400"/>
            <a:ext cx="3810000" cy="175432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a:t>Set the Scene: </a:t>
            </a:r>
          </a:p>
          <a:p>
            <a:r>
              <a:rPr lang="en-US" sz="1200" b="1" dirty="0"/>
              <a:t>Connect the Dots &amp; Introduce the Activity Topic</a:t>
            </a:r>
          </a:p>
          <a:p>
            <a:endParaRPr lang="en-US" sz="1200" dirty="0"/>
          </a:p>
          <a:p>
            <a:r>
              <a:rPr lang="en-US" sz="1200" i="1" dirty="0">
                <a:solidFill>
                  <a:schemeClr val="bg1"/>
                </a:solidFill>
              </a:rPr>
              <a:t>Connect the dots for them: they are the future scientists who will help to discover and invent the solutions to the environmental challenges.</a:t>
            </a:r>
          </a:p>
          <a:p>
            <a:endParaRPr lang="en-US" sz="1200" i="1" dirty="0">
              <a:solidFill>
                <a:schemeClr val="bg1"/>
              </a:solidFill>
            </a:endParaRPr>
          </a:p>
          <a:p>
            <a:r>
              <a:rPr lang="en-US" sz="1200" dirty="0">
                <a:solidFill>
                  <a:schemeClr val="bg1"/>
                </a:solidFill>
              </a:rPr>
              <a:t>Today we will be working with fabrics.</a:t>
            </a:r>
          </a:p>
          <a:p>
            <a:r>
              <a:rPr lang="en-US" sz="1200" dirty="0">
                <a:solidFill>
                  <a:schemeClr val="bg1"/>
                </a:solidFill>
              </a:rPr>
              <a:t>  </a:t>
            </a:r>
            <a:endParaRPr lang="en-US" sz="1200" dirty="0"/>
          </a:p>
        </p:txBody>
      </p:sp>
      <p:sp>
        <p:nvSpPr>
          <p:cNvPr id="7" name="Rounded Rectangular Callout 6"/>
          <p:cNvSpPr/>
          <p:nvPr/>
        </p:nvSpPr>
        <p:spPr>
          <a:xfrm>
            <a:off x="4495800" y="6553200"/>
            <a:ext cx="2209800" cy="1524000"/>
          </a:xfrm>
          <a:prstGeom prst="wedgeRoundRectCallout">
            <a:avLst>
              <a:gd name="adj1" fmla="val -68343"/>
              <a:gd name="adj2" fmla="val 20278"/>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100" dirty="0">
              <a:solidFill>
                <a:srgbClr val="000000"/>
              </a:solidFill>
            </a:endParaRPr>
          </a:p>
          <a:p>
            <a:endParaRPr lang="en-US" sz="1100" dirty="0">
              <a:solidFill>
                <a:srgbClr val="000000"/>
              </a:solidFill>
            </a:endParaRPr>
          </a:p>
          <a:p>
            <a:r>
              <a:rPr lang="en-US" sz="1100" dirty="0">
                <a:solidFill>
                  <a:srgbClr val="000000"/>
                </a:solidFill>
              </a:rPr>
              <a:t>Where do fabrics come from?</a:t>
            </a:r>
          </a:p>
          <a:p>
            <a:endParaRPr lang="en-US" sz="1100" dirty="0">
              <a:solidFill>
                <a:srgbClr val="000000"/>
              </a:solidFill>
            </a:endParaRPr>
          </a:p>
          <a:p>
            <a:r>
              <a:rPr lang="en-US" sz="1100" dirty="0">
                <a:solidFill>
                  <a:srgbClr val="000000"/>
                </a:solidFill>
              </a:rPr>
              <a:t>Do you know what your shirt is made of? Turn to your partner and check the tag of their shirt. </a:t>
            </a:r>
          </a:p>
          <a:p>
            <a:endParaRPr lang="en-US" sz="1100" dirty="0">
              <a:solidFill>
                <a:srgbClr val="000000"/>
              </a:solidFill>
            </a:endParaRPr>
          </a:p>
          <a:p>
            <a:r>
              <a:rPr lang="en-US" sz="1100" dirty="0">
                <a:solidFill>
                  <a:srgbClr val="000000"/>
                </a:solidFill>
              </a:rPr>
              <a:t>Let’s list the different materials. </a:t>
            </a:r>
          </a:p>
          <a:p>
            <a:endParaRPr lang="en-US" sz="1100" dirty="0">
              <a:solidFill>
                <a:srgbClr val="000000"/>
              </a:solidFill>
            </a:endParaRPr>
          </a:p>
          <a:p>
            <a:endParaRPr lang="en-US" sz="1100" dirty="0">
              <a:solidFill>
                <a:schemeClr val="bg1"/>
              </a:solidFill>
            </a:endParaRPr>
          </a:p>
        </p:txBody>
      </p:sp>
      <p:sp>
        <p:nvSpPr>
          <p:cNvPr id="9" name="TextBox 8"/>
          <p:cNvSpPr txBox="1"/>
          <p:nvPr/>
        </p:nvSpPr>
        <p:spPr>
          <a:xfrm>
            <a:off x="381000" y="304800"/>
            <a:ext cx="3810000" cy="212365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a:t>Green Chemistry Introduction: </a:t>
            </a:r>
          </a:p>
          <a:p>
            <a:r>
              <a:rPr lang="en-US" sz="1200" b="1" dirty="0"/>
              <a:t>Defining Green Chemistry</a:t>
            </a:r>
          </a:p>
          <a:p>
            <a:endParaRPr lang="en-US" sz="1200" dirty="0"/>
          </a:p>
          <a:p>
            <a:r>
              <a:rPr lang="en-US" sz="1200" dirty="0">
                <a:solidFill>
                  <a:schemeClr val="bg1"/>
                </a:solidFill>
              </a:rPr>
              <a:t>Have students work in pairs for 30 seconds to come up with a definition for green chemistry. Break down the  meaning of both words.</a:t>
            </a:r>
          </a:p>
          <a:p>
            <a:endParaRPr lang="en-US" sz="1200" dirty="0"/>
          </a:p>
          <a:p>
            <a:r>
              <a:rPr lang="en-US" sz="1200" dirty="0"/>
              <a:t>Establish that </a:t>
            </a:r>
            <a:r>
              <a:rPr lang="en-US" sz="1200" dirty="0" smtClean="0"/>
              <a:t>chemistry </a:t>
            </a:r>
            <a:r>
              <a:rPr lang="en-US" sz="1200" dirty="0"/>
              <a:t>is the science of making products.</a:t>
            </a:r>
          </a:p>
          <a:p>
            <a:endParaRPr lang="en-US" sz="1200" dirty="0"/>
          </a:p>
          <a:p>
            <a:r>
              <a:rPr lang="en-US" sz="1200" dirty="0"/>
              <a:t>Eco-friendly, good for the environment, sustainable.</a:t>
            </a:r>
          </a:p>
          <a:p>
            <a:endParaRPr lang="en-US" sz="1200" dirty="0"/>
          </a:p>
        </p:txBody>
      </p:sp>
      <p:sp>
        <p:nvSpPr>
          <p:cNvPr id="10" name="TextBox 9"/>
          <p:cNvSpPr txBox="1"/>
          <p:nvPr/>
        </p:nvSpPr>
        <p:spPr>
          <a:xfrm>
            <a:off x="389626" y="2641580"/>
            <a:ext cx="3810000" cy="341632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a:t>What do Chemists </a:t>
            </a:r>
            <a:r>
              <a:rPr lang="en-US" sz="1200" dirty="0"/>
              <a:t>do?</a:t>
            </a:r>
          </a:p>
          <a:p>
            <a:endParaRPr lang="en-US" sz="1200" dirty="0"/>
          </a:p>
          <a:p>
            <a:r>
              <a:rPr lang="en-US" sz="1200" i="1" dirty="0">
                <a:solidFill>
                  <a:schemeClr val="bg1"/>
                </a:solidFill>
              </a:rPr>
              <a:t>Use wait </a:t>
            </a:r>
            <a:r>
              <a:rPr lang="en-US" sz="1200" i="1" dirty="0" smtClean="0">
                <a:solidFill>
                  <a:schemeClr val="bg1"/>
                </a:solidFill>
              </a:rPr>
              <a:t>time. </a:t>
            </a:r>
            <a:r>
              <a:rPr lang="en-US" sz="1200" i="1" dirty="0">
                <a:solidFill>
                  <a:schemeClr val="bg1"/>
                </a:solidFill>
              </a:rPr>
              <a:t>Build off of their prior knowledge. Acknowledge student responses and prompt them for more information</a:t>
            </a:r>
            <a:r>
              <a:rPr lang="en-US" sz="1200" i="1" dirty="0" smtClean="0">
                <a:solidFill>
                  <a:schemeClr val="bg1"/>
                </a:solidFill>
              </a:rPr>
              <a:t>. </a:t>
            </a:r>
            <a:r>
              <a:rPr lang="en-US" sz="1200" i="1" dirty="0">
                <a:solidFill>
                  <a:schemeClr val="bg1"/>
                </a:solidFill>
              </a:rPr>
              <a:t>Control the conversation by asking for a certain number of answers.</a:t>
            </a:r>
          </a:p>
          <a:p>
            <a:endParaRPr lang="en-US" sz="1200" dirty="0"/>
          </a:p>
          <a:p>
            <a:r>
              <a:rPr lang="en-US" sz="1200" dirty="0"/>
              <a:t>Chemists are inventors. They help to design just about every product out there.</a:t>
            </a:r>
          </a:p>
          <a:p>
            <a:endParaRPr lang="en-US" sz="1200" dirty="0"/>
          </a:p>
          <a:p>
            <a:r>
              <a:rPr lang="en-US" sz="1200" dirty="0"/>
              <a:t>Traditionally chemists were not taught about the environmental impact or toxicology. We have had many advances and helpful inventions but we have also had inventions that have caused harm to the environment. Green chemists design products taking into account the entire process, energy efficiency, renewable resources, the product itself along with the end-of-life impact of the product.</a:t>
            </a:r>
          </a:p>
        </p:txBody>
      </p:sp>
      <p:sp>
        <p:nvSpPr>
          <p:cNvPr id="11" name="Rounded Rectangular Callout 10"/>
          <p:cNvSpPr/>
          <p:nvPr/>
        </p:nvSpPr>
        <p:spPr>
          <a:xfrm>
            <a:off x="4419600" y="304800"/>
            <a:ext cx="2133600" cy="1524000"/>
          </a:xfrm>
          <a:prstGeom prst="wedgeRoundRectCallout">
            <a:avLst>
              <a:gd name="adj1" fmla="val -71471"/>
              <a:gd name="adj2" fmla="val 4533"/>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a:solidFill>
                  <a:schemeClr val="bg1"/>
                </a:solidFill>
              </a:rPr>
              <a:t>What is Chemistry? What does chemistry mean to you? Do you think of good things or bad things? Who has heard of companies going green?  What does that mean?</a:t>
            </a:r>
          </a:p>
          <a:p>
            <a:endParaRPr lang="en-US" sz="1100" dirty="0">
              <a:solidFill>
                <a:schemeClr val="bg1"/>
              </a:solidFill>
            </a:endParaRPr>
          </a:p>
        </p:txBody>
      </p:sp>
      <p:sp>
        <p:nvSpPr>
          <p:cNvPr id="12" name="Rounded Rectangular Callout 11"/>
          <p:cNvSpPr/>
          <p:nvPr/>
        </p:nvSpPr>
        <p:spPr>
          <a:xfrm>
            <a:off x="4419600" y="3733800"/>
            <a:ext cx="2209800" cy="1828800"/>
          </a:xfrm>
          <a:prstGeom prst="wedgeRoundRectCallout">
            <a:avLst>
              <a:gd name="adj1" fmla="val -72331"/>
              <a:gd name="adj2" fmla="val -26898"/>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a:solidFill>
                  <a:schemeClr val="bg1"/>
                </a:solidFill>
              </a:rPr>
              <a:t>Is there anything in this room that a chemist invented? What about the desks, paint, floor, etc.</a:t>
            </a:r>
          </a:p>
          <a:p>
            <a:endParaRPr lang="en-US" sz="1100" dirty="0">
              <a:solidFill>
                <a:schemeClr val="bg1"/>
              </a:solidFill>
            </a:endParaRPr>
          </a:p>
          <a:p>
            <a:r>
              <a:rPr lang="en-US" sz="1100" dirty="0">
                <a:solidFill>
                  <a:schemeClr val="bg1"/>
                </a:solidFill>
              </a:rPr>
              <a:t>Who has taken medicine? Does anyone use an iPod or an mp3 player? What about a computer or a cell phone?</a:t>
            </a:r>
          </a:p>
        </p:txBody>
      </p:sp>
      <p:sp>
        <p:nvSpPr>
          <p:cNvPr id="13" name="Rounded Rectangular Callout 12"/>
          <p:cNvSpPr/>
          <p:nvPr/>
        </p:nvSpPr>
        <p:spPr>
          <a:xfrm>
            <a:off x="4419600" y="2057400"/>
            <a:ext cx="2133600" cy="1447800"/>
          </a:xfrm>
          <a:prstGeom prst="wedgeRoundRectCallout">
            <a:avLst>
              <a:gd name="adj1" fmla="val -69993"/>
              <a:gd name="adj2" fmla="val -62694"/>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a:solidFill>
                  <a:schemeClr val="bg1"/>
                </a:solidFill>
              </a:rPr>
              <a:t>Chemists make “stuff,” like materials and medicines. Green chemistry is pollution prevention at the molecular level, the basic design stage.  So what is it that green chemists do?</a:t>
            </a:r>
            <a:endParaRPr lang="en-US" sz="1050" dirty="0">
              <a:solidFill>
                <a:schemeClr val="bg1"/>
              </a:solidFill>
            </a:endParaRPr>
          </a:p>
        </p:txBody>
      </p:sp>
      <p:sp>
        <p:nvSpPr>
          <p:cNvPr id="14" name="Footer Placeholder 5"/>
          <p:cNvSpPr>
            <a:spLocks noGrp="1"/>
          </p:cNvSpPr>
          <p:nvPr>
            <p:ph type="ftr" sz="quarter" idx="11"/>
          </p:nvPr>
        </p:nvSpPr>
        <p:spPr>
          <a:xfrm>
            <a:off x="3733800" y="8610600"/>
            <a:ext cx="3095786" cy="533400"/>
          </a:xfrm>
        </p:spPr>
        <p:txBody>
          <a:bodyPr/>
          <a:lstStyle/>
          <a:p>
            <a:pPr>
              <a:defRPr/>
            </a:pPr>
            <a:r>
              <a:rPr lang="en-US" dirty="0"/>
              <a:t>(c) </a:t>
            </a:r>
            <a:r>
              <a:rPr lang="en-US" dirty="0" smtClean="0"/>
              <a:t>2017 </a:t>
            </a:r>
            <a:r>
              <a:rPr lang="en-US" dirty="0"/>
              <a:t>beyondbenign - All rights reserved.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04800" y="990600"/>
            <a:ext cx="3733800"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nchor="t">
            <a:spAutoFit/>
          </a:bodyPr>
          <a:lstStyle/>
          <a:p>
            <a:pPr lvl="0"/>
            <a:r>
              <a:rPr lang="en-US" sz="1200" b="1" dirty="0" smtClean="0"/>
              <a:t>Let’s talk about fabrics!</a:t>
            </a:r>
            <a:endParaRPr lang="en-US" sz="1200" dirty="0" smtClean="0"/>
          </a:p>
          <a:p>
            <a:pPr lvl="0"/>
            <a:endParaRPr lang="en-US" sz="1200" b="1" dirty="0"/>
          </a:p>
          <a:p>
            <a:pPr lvl="0"/>
            <a:r>
              <a:rPr lang="en-US" sz="1200" dirty="0" smtClean="0"/>
              <a:t>Think about where fabrics come from.</a:t>
            </a:r>
            <a:endParaRPr lang="en-US" sz="1200" dirty="0" smtClean="0"/>
          </a:p>
          <a:p>
            <a:pPr lvl="0"/>
            <a:endParaRPr lang="en-US" sz="1200" dirty="0"/>
          </a:p>
          <a:p>
            <a:pPr lvl="0"/>
            <a:r>
              <a:rPr lang="en-US" sz="1200" dirty="0" smtClean="0"/>
              <a:t>What do we think of when we hear the word “natural”?</a:t>
            </a:r>
          </a:p>
          <a:p>
            <a:pPr lvl="0"/>
            <a:endParaRPr lang="en-US" sz="1200" dirty="0"/>
          </a:p>
          <a:p>
            <a:pPr lvl="0"/>
            <a:r>
              <a:rPr lang="en-US" sz="1200" dirty="0" smtClean="0"/>
              <a:t>What do we think of when we hear the word “synthetic”?</a:t>
            </a:r>
          </a:p>
          <a:p>
            <a:pPr lvl="0"/>
            <a:endParaRPr lang="en-US" sz="1200" dirty="0"/>
          </a:p>
          <a:p>
            <a:pPr lvl="0"/>
            <a:r>
              <a:rPr lang="en-US" sz="1200" dirty="0" smtClean="0"/>
              <a:t>Some fabrics are made of natural materials, that come from nature. Other fabrics are made from man-made materials. We call these types of materials “synthetic”.</a:t>
            </a:r>
          </a:p>
        </p:txBody>
      </p:sp>
      <p:sp>
        <p:nvSpPr>
          <p:cNvPr id="13" name="Footer Placeholder 5"/>
          <p:cNvSpPr>
            <a:spLocks noGrp="1"/>
          </p:cNvSpPr>
          <p:nvPr>
            <p:ph type="ftr" sz="quarter" idx="11"/>
          </p:nvPr>
        </p:nvSpPr>
        <p:spPr>
          <a:xfrm>
            <a:off x="3733800" y="8610600"/>
            <a:ext cx="3095786" cy="533400"/>
          </a:xfrm>
        </p:spPr>
        <p:txBody>
          <a:bodyPr/>
          <a:lstStyle/>
          <a:p>
            <a:pPr>
              <a:defRPr/>
            </a:pPr>
            <a:r>
              <a:rPr lang="en-US" dirty="0"/>
              <a:t>(c) </a:t>
            </a:r>
            <a:r>
              <a:rPr lang="en-US" dirty="0" smtClean="0"/>
              <a:t>2017 </a:t>
            </a:r>
            <a:r>
              <a:rPr lang="en-US" dirty="0"/>
              <a:t>beyondbenign - All rights reserved.</a:t>
            </a:r>
          </a:p>
        </p:txBody>
      </p:sp>
      <p:sp>
        <p:nvSpPr>
          <p:cNvPr id="15" name="TextBox 14"/>
          <p:cNvSpPr txBox="1"/>
          <p:nvPr/>
        </p:nvSpPr>
        <p:spPr>
          <a:xfrm>
            <a:off x="304800" y="4265377"/>
            <a:ext cx="3733800" cy="304698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Life cycle cards</a:t>
            </a:r>
            <a:endParaRPr lang="en-US" sz="1200" dirty="0" smtClean="0"/>
          </a:p>
          <a:p>
            <a:endParaRPr lang="en-US" sz="1200" b="1" dirty="0"/>
          </a:p>
          <a:p>
            <a:r>
              <a:rPr lang="en-US" sz="1200" dirty="0" smtClean="0"/>
              <a:t>Divide your group into smaller groups. Each group will be given a set of cards. Within the stack of cards are the steps to two different life cycles, one for polyester fabric and the other for cotton. Each group will work together to separate the cards based on which fabric they belong to and then put them in order based on the life cycle. When the groups have finished, you will bring the groups back together and go over what they have come up with together.</a:t>
            </a:r>
          </a:p>
          <a:p>
            <a:endParaRPr lang="en-US" sz="1200" dirty="0"/>
          </a:p>
          <a:p>
            <a:r>
              <a:rPr lang="en-US" sz="1200" dirty="0" smtClean="0"/>
              <a:t>When you have finished going over the order of the cards, use some of the questions to the right to help start the conversation about sustainability, green chemistry, and fabrics/textiles.</a:t>
            </a:r>
            <a:endParaRPr lang="en-US" sz="1200" dirty="0"/>
          </a:p>
        </p:txBody>
      </p:sp>
      <p:sp>
        <p:nvSpPr>
          <p:cNvPr id="16" name="Rounded Rectangular Callout 15"/>
          <p:cNvSpPr/>
          <p:nvPr/>
        </p:nvSpPr>
        <p:spPr>
          <a:xfrm>
            <a:off x="4565701" y="298989"/>
            <a:ext cx="2133600" cy="1682211"/>
          </a:xfrm>
          <a:prstGeom prst="wedgeRoundRectCallout">
            <a:avLst>
              <a:gd name="adj1" fmla="val -85579"/>
              <a:gd name="adj2" fmla="val 15192"/>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How </a:t>
            </a:r>
            <a:r>
              <a:rPr lang="en-US" sz="1100" dirty="0" smtClean="0">
                <a:solidFill>
                  <a:schemeClr val="bg1"/>
                </a:solidFill>
              </a:rPr>
              <a:t>are fabrics made? What happens to a fabric when you’re done with it? </a:t>
            </a:r>
          </a:p>
          <a:p>
            <a:endParaRPr lang="en-US" sz="1100" dirty="0">
              <a:solidFill>
                <a:schemeClr val="bg1"/>
              </a:solidFill>
            </a:endParaRPr>
          </a:p>
          <a:p>
            <a:r>
              <a:rPr lang="en-US" sz="1100" i="1" dirty="0" smtClean="0">
                <a:solidFill>
                  <a:schemeClr val="bg1"/>
                </a:solidFill>
              </a:rPr>
              <a:t>Hold off answering all these questions – you’re setting up to do the life cycle cards!</a:t>
            </a:r>
            <a:endParaRPr lang="en-US" sz="1100" i="1" dirty="0">
              <a:solidFill>
                <a:schemeClr val="bg1"/>
              </a:solidFill>
            </a:endParaRPr>
          </a:p>
        </p:txBody>
      </p:sp>
      <p:sp>
        <p:nvSpPr>
          <p:cNvPr id="17" name="Rounded Rectangular Callout 16"/>
          <p:cNvSpPr/>
          <p:nvPr/>
        </p:nvSpPr>
        <p:spPr>
          <a:xfrm>
            <a:off x="4565701" y="3126173"/>
            <a:ext cx="2133600" cy="774290"/>
          </a:xfrm>
          <a:prstGeom prst="wedgeRoundRectCallout">
            <a:avLst>
              <a:gd name="adj1" fmla="val -81132"/>
              <a:gd name="adj2" fmla="val -49228"/>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What other things can you think of that are made from natural materials? How about from synthetic materials?</a:t>
            </a:r>
            <a:endParaRPr lang="en-US" sz="1100" i="1" dirty="0">
              <a:solidFill>
                <a:schemeClr val="bg1"/>
              </a:solidFill>
            </a:endParaRPr>
          </a:p>
        </p:txBody>
      </p:sp>
      <p:sp>
        <p:nvSpPr>
          <p:cNvPr id="18" name="Rounded Rectangular Callout 17"/>
          <p:cNvSpPr/>
          <p:nvPr/>
        </p:nvSpPr>
        <p:spPr>
          <a:xfrm>
            <a:off x="4557075" y="4265377"/>
            <a:ext cx="2133600" cy="3278423"/>
          </a:xfrm>
          <a:prstGeom prst="wedgeRoundRectCallout">
            <a:avLst>
              <a:gd name="adj1" fmla="val -79515"/>
              <a:gd name="adj2" fmla="val 32195"/>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Which of these two fabrics is synthetic? Which is made of natural fibers?</a:t>
            </a:r>
          </a:p>
          <a:p>
            <a:endParaRPr lang="en-US" sz="1100" dirty="0" smtClean="0">
              <a:solidFill>
                <a:schemeClr val="bg1"/>
              </a:solidFill>
            </a:endParaRPr>
          </a:p>
          <a:p>
            <a:r>
              <a:rPr lang="en-US" sz="1100" dirty="0" smtClean="0">
                <a:solidFill>
                  <a:schemeClr val="bg1"/>
                </a:solidFill>
              </a:rPr>
              <a:t>What are the big differences between the cotton and the polyester life cycles? What are the similarities?</a:t>
            </a:r>
          </a:p>
          <a:p>
            <a:endParaRPr lang="en-US" sz="1100" i="1" dirty="0">
              <a:solidFill>
                <a:schemeClr val="bg1"/>
              </a:solidFill>
            </a:endParaRPr>
          </a:p>
          <a:p>
            <a:r>
              <a:rPr lang="en-US" sz="1100" dirty="0" smtClean="0">
                <a:solidFill>
                  <a:schemeClr val="bg1"/>
                </a:solidFill>
              </a:rPr>
              <a:t>What is an advantage that cotton has over polyester?</a:t>
            </a:r>
          </a:p>
          <a:p>
            <a:endParaRPr lang="en-US" sz="1100" dirty="0">
              <a:solidFill>
                <a:schemeClr val="bg1"/>
              </a:solidFill>
            </a:endParaRPr>
          </a:p>
          <a:p>
            <a:r>
              <a:rPr lang="en-US" sz="1100" dirty="0" smtClean="0">
                <a:solidFill>
                  <a:schemeClr val="bg1"/>
                </a:solidFill>
              </a:rPr>
              <a:t>What is an advantage that polyester has over cotton?</a:t>
            </a:r>
          </a:p>
          <a:p>
            <a:endParaRPr lang="en-US" sz="1100" dirty="0">
              <a:solidFill>
                <a:schemeClr val="bg1"/>
              </a:solidFill>
            </a:endParaRPr>
          </a:p>
          <a:p>
            <a:r>
              <a:rPr lang="en-US" sz="1100" dirty="0" smtClean="0">
                <a:solidFill>
                  <a:schemeClr val="bg1"/>
                </a:solidFill>
              </a:rPr>
              <a:t>Is one of these fabrics better than the other? Why or why not?</a:t>
            </a:r>
            <a:endParaRPr lang="en-US" sz="1100" dirty="0">
              <a:solidFill>
                <a:schemeClr val="bg1"/>
              </a:solidFill>
            </a:endParaRPr>
          </a:p>
        </p:txBody>
      </p:sp>
    </p:spTree>
    <p:extLst>
      <p:ext uri="{BB962C8B-B14F-4D97-AF65-F5344CB8AC3E}">
        <p14:creationId xmlns:p14="http://schemas.microsoft.com/office/powerpoint/2010/main" val="551264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42900" y="561267"/>
            <a:ext cx="3733800" cy="286232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lvl="0"/>
            <a:r>
              <a:rPr lang="en-US" sz="1200" b="1" dirty="0" smtClean="0"/>
              <a:t>Choosing a fabric</a:t>
            </a:r>
          </a:p>
          <a:p>
            <a:pPr lvl="0"/>
            <a:endParaRPr lang="en-US" sz="1200" b="1" dirty="0"/>
          </a:p>
          <a:p>
            <a:pPr lvl="0"/>
            <a:r>
              <a:rPr lang="en-US" sz="1200" dirty="0" smtClean="0"/>
              <a:t>If you want to design a shirt, how are you going to decide what type of fabric to use? Discuss as a group!</a:t>
            </a:r>
            <a:endParaRPr lang="en-US" sz="1200" dirty="0"/>
          </a:p>
          <a:p>
            <a:pPr lvl="0"/>
            <a:endParaRPr lang="en-US" sz="1200" dirty="0" smtClean="0"/>
          </a:p>
          <a:p>
            <a:pPr lvl="0"/>
            <a:r>
              <a:rPr lang="en-US" sz="1200" dirty="0" smtClean="0"/>
              <a:t>You should have three different types of shirts with you: one meant for looking nice (like a blouse or a button down shirt), one athletic/quick drying shirt, and one sweatshirt or sweater meant for warmth.</a:t>
            </a:r>
          </a:p>
          <a:p>
            <a:pPr lvl="0"/>
            <a:endParaRPr lang="en-US" sz="1200" dirty="0"/>
          </a:p>
          <a:p>
            <a:pPr lvl="0"/>
            <a:r>
              <a:rPr lang="en-US" sz="1200" dirty="0" smtClean="0"/>
              <a:t>Compare and contrast the three shirts with your group.</a:t>
            </a:r>
          </a:p>
          <a:p>
            <a:pPr lvl="0"/>
            <a:endParaRPr lang="en-US" sz="1200" dirty="0"/>
          </a:p>
          <a:p>
            <a:pPr lvl="0"/>
            <a:r>
              <a:rPr lang="en-US" sz="1200" dirty="0" smtClean="0"/>
              <a:t>Ask the group if there are any special properties that a green chemist may consider when looking at fabrics to use.</a:t>
            </a:r>
          </a:p>
        </p:txBody>
      </p:sp>
      <p:sp>
        <p:nvSpPr>
          <p:cNvPr id="12" name="Rounded Rectangular Callout 11"/>
          <p:cNvSpPr/>
          <p:nvPr/>
        </p:nvSpPr>
        <p:spPr>
          <a:xfrm>
            <a:off x="4572000" y="457200"/>
            <a:ext cx="2057400" cy="1371600"/>
          </a:xfrm>
          <a:prstGeom prst="wedgeRoundRectCallout">
            <a:avLst>
              <a:gd name="adj1" fmla="val -80417"/>
              <a:gd name="adj2" fmla="val 95852"/>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When would I want to wear this shirt? How do you know? What types of properties does this shirt have that make it appropriate for its job? What properties do all three of these shirts have in common?</a:t>
            </a:r>
            <a:endParaRPr lang="en-US" sz="1100" dirty="0">
              <a:solidFill>
                <a:schemeClr val="bg1"/>
              </a:solidFill>
            </a:endParaRPr>
          </a:p>
          <a:p>
            <a:endParaRPr lang="en-US" sz="1100" dirty="0">
              <a:solidFill>
                <a:schemeClr val="bg1"/>
              </a:solidFill>
            </a:endParaRPr>
          </a:p>
          <a:p>
            <a:endParaRPr lang="en-US" sz="1100" dirty="0">
              <a:solidFill>
                <a:schemeClr val="bg1"/>
              </a:solidFill>
            </a:endParaRPr>
          </a:p>
        </p:txBody>
      </p:sp>
      <p:sp>
        <p:nvSpPr>
          <p:cNvPr id="13" name="Footer Placeholder 5"/>
          <p:cNvSpPr>
            <a:spLocks noGrp="1"/>
          </p:cNvSpPr>
          <p:nvPr>
            <p:ph type="ftr" sz="quarter" idx="11"/>
          </p:nvPr>
        </p:nvSpPr>
        <p:spPr>
          <a:xfrm>
            <a:off x="3733800" y="8610600"/>
            <a:ext cx="3095786" cy="533400"/>
          </a:xfrm>
        </p:spPr>
        <p:txBody>
          <a:bodyPr/>
          <a:lstStyle/>
          <a:p>
            <a:pPr>
              <a:defRPr/>
            </a:pPr>
            <a:r>
              <a:rPr lang="en-US" dirty="0"/>
              <a:t>(c) </a:t>
            </a:r>
            <a:r>
              <a:rPr lang="en-US" dirty="0" smtClean="0"/>
              <a:t>2017 </a:t>
            </a:r>
            <a:r>
              <a:rPr lang="en-US" dirty="0"/>
              <a:t>beyondbenign - All rights reserved.</a:t>
            </a:r>
          </a:p>
        </p:txBody>
      </p:sp>
      <p:sp>
        <p:nvSpPr>
          <p:cNvPr id="9" name="Rounded Rectangular Callout 8"/>
          <p:cNvSpPr/>
          <p:nvPr/>
        </p:nvSpPr>
        <p:spPr>
          <a:xfrm>
            <a:off x="4599317" y="2787466"/>
            <a:ext cx="2045898" cy="838201"/>
          </a:xfrm>
          <a:prstGeom prst="wedgeRoundRectCallout">
            <a:avLst>
              <a:gd name="adj1" fmla="val -81172"/>
              <a:gd name="adj2" fmla="val -2161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How </a:t>
            </a:r>
            <a:r>
              <a:rPr lang="en-US" sz="1100" dirty="0">
                <a:solidFill>
                  <a:schemeClr val="bg1"/>
                </a:solidFill>
              </a:rPr>
              <a:t>do manufacturers make decisions about which fabric to choose? Remember the 3 keys for green chemistry. </a:t>
            </a:r>
            <a:endParaRPr lang="en-US" sz="1100" dirty="0" smtClean="0">
              <a:solidFill>
                <a:schemeClr val="bg1"/>
              </a:solidFill>
            </a:endParaRPr>
          </a:p>
        </p:txBody>
      </p:sp>
      <p:sp>
        <p:nvSpPr>
          <p:cNvPr id="17" name="TextBox 16"/>
          <p:cNvSpPr txBox="1"/>
          <p:nvPr/>
        </p:nvSpPr>
        <p:spPr>
          <a:xfrm>
            <a:off x="342900" y="3665479"/>
            <a:ext cx="3733800" cy="433965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lvl="0"/>
            <a:r>
              <a:rPr lang="en-US" sz="1200" b="1" dirty="0" smtClean="0"/>
              <a:t>The challenge!</a:t>
            </a:r>
          </a:p>
          <a:p>
            <a:pPr lvl="0"/>
            <a:endParaRPr lang="en-US" sz="1200" b="1" dirty="0"/>
          </a:p>
          <a:p>
            <a:pPr lvl="0"/>
            <a:r>
              <a:rPr lang="en-US" sz="1200" dirty="0" smtClean="0"/>
              <a:t>The unique properties of different materials can be used to help us make decisions when designing new products. These properties can also help us identify unknown samples!</a:t>
            </a:r>
          </a:p>
          <a:p>
            <a:pPr lvl="0"/>
            <a:endParaRPr lang="en-US" sz="1200" dirty="0"/>
          </a:p>
          <a:p>
            <a:pPr lvl="0"/>
            <a:r>
              <a:rPr lang="en-US" sz="1200" dirty="0" smtClean="0"/>
              <a:t>Each set of partners will be given a piece of unknown fabric. The goal is to determine what type of fabric it is! Each group will be given:</a:t>
            </a:r>
          </a:p>
          <a:p>
            <a:pPr marL="171450" lvl="0" indent="-171450">
              <a:buFontTx/>
              <a:buChar char="-"/>
            </a:pPr>
            <a:r>
              <a:rPr lang="en-US" sz="1200" dirty="0" smtClean="0"/>
              <a:t>2 Unknown fabric samples</a:t>
            </a:r>
          </a:p>
          <a:p>
            <a:pPr marL="171450" lvl="0" indent="-171450">
              <a:buFontTx/>
              <a:buChar char="-"/>
            </a:pPr>
            <a:r>
              <a:rPr lang="en-US" sz="1200" dirty="0" smtClean="0"/>
              <a:t>2 Multi-fiber ribbons</a:t>
            </a:r>
          </a:p>
          <a:p>
            <a:pPr marL="171450" lvl="0" indent="-171450">
              <a:buFontTx/>
              <a:buChar char="-"/>
            </a:pPr>
            <a:r>
              <a:rPr lang="en-US" sz="1200" dirty="0" smtClean="0"/>
              <a:t>Multi-fiber ribbon answer key</a:t>
            </a:r>
          </a:p>
          <a:p>
            <a:pPr marL="171450" lvl="0" indent="-171450">
              <a:buFontTx/>
              <a:buChar char="-"/>
            </a:pPr>
            <a:r>
              <a:rPr lang="en-US" sz="1200" dirty="0" smtClean="0"/>
              <a:t>Magnifying glass</a:t>
            </a:r>
          </a:p>
          <a:p>
            <a:pPr lvl="0"/>
            <a:endParaRPr lang="en-US" sz="1200" dirty="0"/>
          </a:p>
          <a:p>
            <a:pPr lvl="0"/>
            <a:r>
              <a:rPr lang="en-US" sz="1200" dirty="0" smtClean="0"/>
              <a:t>Ask each pair to see if they can identify their unknown just by using the magnifying glass and the multi-fiber ribbon. Have them mark their best guess on the paper key for the multi-fiber ribbon with a #1. </a:t>
            </a:r>
          </a:p>
          <a:p>
            <a:pPr lvl="0"/>
            <a:endParaRPr lang="en-US" sz="1200" dirty="0"/>
          </a:p>
          <a:p>
            <a:pPr lvl="0"/>
            <a:r>
              <a:rPr lang="en-US" sz="1200" dirty="0" smtClean="0"/>
              <a:t>Ask how many of the groups are confident in their hypothesis. Ask one of these groups to share why they are not confident in their first guess. </a:t>
            </a:r>
            <a:endParaRPr lang="en-US" sz="1200" dirty="0"/>
          </a:p>
        </p:txBody>
      </p:sp>
      <p:sp>
        <p:nvSpPr>
          <p:cNvPr id="18" name="Rounded Rectangular Callout 17"/>
          <p:cNvSpPr/>
          <p:nvPr/>
        </p:nvSpPr>
        <p:spPr>
          <a:xfrm>
            <a:off x="4495800" y="7239000"/>
            <a:ext cx="2045898" cy="838201"/>
          </a:xfrm>
          <a:prstGeom prst="wedgeRoundRectCallout">
            <a:avLst>
              <a:gd name="adj1" fmla="val -81172"/>
              <a:gd name="adj2" fmla="val -2161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What makes it hard to tell the fabrics apart? Are there any of the fabrics that you can tell just by looking at them?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304800"/>
            <a:ext cx="3733800" cy="674030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err="1" smtClean="0"/>
              <a:t>Dyeability</a:t>
            </a:r>
            <a:r>
              <a:rPr lang="en-US" sz="1200" b="1" dirty="0" smtClean="0"/>
              <a:t> as a property of fabric</a:t>
            </a:r>
          </a:p>
          <a:p>
            <a:endParaRPr lang="en-US" sz="1200" b="1" dirty="0"/>
          </a:p>
          <a:p>
            <a:r>
              <a:rPr lang="en-US" sz="1200" dirty="0" smtClean="0"/>
              <a:t>Reflect with </a:t>
            </a:r>
            <a:r>
              <a:rPr lang="en-US" sz="1200" dirty="0"/>
              <a:t>the </a:t>
            </a:r>
            <a:r>
              <a:rPr lang="en-US" sz="1200" dirty="0" smtClean="0"/>
              <a:t>group and discuss </a:t>
            </a:r>
            <a:r>
              <a:rPr lang="en-US" sz="1200" dirty="0"/>
              <a:t>if there are any properties that </a:t>
            </a:r>
            <a:r>
              <a:rPr lang="en-US" sz="1200" dirty="0" smtClean="0"/>
              <a:t>those </a:t>
            </a:r>
            <a:r>
              <a:rPr lang="en-US" sz="1200" dirty="0"/>
              <a:t>three shirts have in common. Help your group understand that all three fabrics </a:t>
            </a:r>
            <a:r>
              <a:rPr lang="en-US" sz="1200" dirty="0" smtClean="0"/>
              <a:t>have been dyed </a:t>
            </a:r>
            <a:r>
              <a:rPr lang="en-US" sz="1200" dirty="0"/>
              <a:t>and that how a fabric interact with dye can be considered a property of that fabric</a:t>
            </a:r>
            <a:r>
              <a:rPr lang="en-US" sz="1200" dirty="0" smtClean="0"/>
              <a:t>.</a:t>
            </a:r>
          </a:p>
          <a:p>
            <a:endParaRPr lang="en-US" sz="1200" dirty="0"/>
          </a:p>
          <a:p>
            <a:r>
              <a:rPr lang="en-US" sz="1200" dirty="0" smtClean="0"/>
              <a:t>Ask the group how this property might help them identify their unknown fabric.</a:t>
            </a:r>
          </a:p>
          <a:p>
            <a:endParaRPr lang="en-US" sz="1200" dirty="0"/>
          </a:p>
          <a:p>
            <a:r>
              <a:rPr lang="en-US" sz="1200" dirty="0" smtClean="0"/>
              <a:t>Each group is given a container with red Kool-Aid. Cherry Kool—Aid is one of the standard stains that is used in industry when companies want to stain fabrics, like when they test how well a laundry detergent works.</a:t>
            </a:r>
          </a:p>
          <a:p>
            <a:r>
              <a:rPr lang="en-US" sz="1200" dirty="0" smtClean="0"/>
              <a:t>Materials for each group</a:t>
            </a:r>
          </a:p>
          <a:p>
            <a:pPr marL="171450" indent="-171450">
              <a:buFontTx/>
              <a:buChar char="-"/>
            </a:pPr>
            <a:r>
              <a:rPr lang="en-US" sz="1200" dirty="0" smtClean="0"/>
              <a:t>Container of cherry Kool-Aid</a:t>
            </a:r>
          </a:p>
          <a:p>
            <a:pPr marL="171450" indent="-171450">
              <a:buFontTx/>
              <a:buChar char="-"/>
            </a:pPr>
            <a:r>
              <a:rPr lang="en-US" sz="1200" dirty="0" smtClean="0"/>
              <a:t>Stirring rod or plastic fork (for lifting fabric out of dye)</a:t>
            </a:r>
          </a:p>
          <a:p>
            <a:pPr marL="171450" indent="-171450">
              <a:buFontTx/>
              <a:buChar char="-"/>
            </a:pPr>
            <a:r>
              <a:rPr lang="en-US" sz="1200" dirty="0" smtClean="0"/>
              <a:t>Paper towels</a:t>
            </a:r>
          </a:p>
          <a:p>
            <a:endParaRPr lang="en-US" sz="1200" dirty="0" smtClean="0"/>
          </a:p>
          <a:p>
            <a:r>
              <a:rPr lang="en-US" sz="1200" dirty="0" smtClean="0"/>
              <a:t>Each group places one of their unknown samples and one of their multi-fiber ribbons into the Kool-Aid and allows it to dye for 3-5 minutes. </a:t>
            </a:r>
          </a:p>
          <a:p>
            <a:endParaRPr lang="en-US" sz="1200" dirty="0"/>
          </a:p>
          <a:p>
            <a:r>
              <a:rPr lang="en-US" sz="1200" dirty="0" smtClean="0"/>
              <a:t>While the fabrics are dyeing, elaborate on how important color is when we’re choosing fabrics for different things. A few ideas to facilitate discussion:</a:t>
            </a:r>
          </a:p>
          <a:p>
            <a:pPr marL="171450" indent="-171450">
              <a:buFontTx/>
              <a:buChar char="-"/>
            </a:pPr>
            <a:r>
              <a:rPr lang="en-US" sz="1200" dirty="0" smtClean="0"/>
              <a:t>Ask students to count how many different colors they are wearing at the moment</a:t>
            </a:r>
          </a:p>
          <a:p>
            <a:pPr marL="171450" indent="-171450">
              <a:buFontTx/>
              <a:buChar char="-"/>
            </a:pPr>
            <a:r>
              <a:rPr lang="en-US" sz="1200" dirty="0" smtClean="0"/>
              <a:t>Ask partner pairs to see how many different objects in the room they are in have fabric on/in them</a:t>
            </a:r>
          </a:p>
          <a:p>
            <a:r>
              <a:rPr lang="en-US" sz="1200" dirty="0" smtClean="0"/>
              <a:t>Have students share what they have observed with the group, emphasizing how much of our world is made up of fabrics.</a:t>
            </a:r>
          </a:p>
          <a:p>
            <a:pPr marL="171450" indent="-171450">
              <a:buFontTx/>
              <a:buChar char="-"/>
            </a:pPr>
            <a:endParaRPr lang="en-US" sz="1200" dirty="0"/>
          </a:p>
          <a:p>
            <a:endParaRPr lang="en-US" sz="1200" dirty="0"/>
          </a:p>
        </p:txBody>
      </p:sp>
      <p:sp>
        <p:nvSpPr>
          <p:cNvPr id="15" name="Rounded Rectangular Callout 14"/>
          <p:cNvSpPr/>
          <p:nvPr/>
        </p:nvSpPr>
        <p:spPr>
          <a:xfrm>
            <a:off x="4443493" y="990600"/>
            <a:ext cx="2133600" cy="1221001"/>
          </a:xfrm>
          <a:prstGeom prst="wedgeRoundRectCallout">
            <a:avLst>
              <a:gd name="adj1" fmla="val -75790"/>
              <a:gd name="adj2" fmla="val 2054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smtClean="0">
                <a:solidFill>
                  <a:schemeClr val="bg1"/>
                </a:solidFill>
              </a:rPr>
              <a:t>What </a:t>
            </a:r>
            <a:r>
              <a:rPr lang="en-US" sz="1100" dirty="0" smtClean="0">
                <a:solidFill>
                  <a:schemeClr val="bg1"/>
                </a:solidFill>
              </a:rPr>
              <a:t>are the challenges with trying to identify the undyed unknown fabric? How might dyeing the fabric make it easier or harder to identify the unknown?</a:t>
            </a:r>
            <a:endParaRPr lang="en-US" sz="1100" dirty="0">
              <a:solidFill>
                <a:schemeClr val="bg1"/>
              </a:solidFill>
            </a:endParaRPr>
          </a:p>
        </p:txBody>
      </p:sp>
      <p:sp>
        <p:nvSpPr>
          <p:cNvPr id="9" name="Footer Placeholder 5"/>
          <p:cNvSpPr>
            <a:spLocks noGrp="1"/>
          </p:cNvSpPr>
          <p:nvPr>
            <p:ph type="ftr" sz="quarter" idx="11"/>
          </p:nvPr>
        </p:nvSpPr>
        <p:spPr>
          <a:xfrm>
            <a:off x="3733800" y="8610600"/>
            <a:ext cx="3095786" cy="533400"/>
          </a:xfrm>
        </p:spPr>
        <p:txBody>
          <a:bodyPr/>
          <a:lstStyle/>
          <a:p>
            <a:pPr>
              <a:defRPr/>
            </a:pPr>
            <a:r>
              <a:rPr lang="en-US" dirty="0"/>
              <a:t>(c) </a:t>
            </a:r>
            <a:r>
              <a:rPr lang="en-US" dirty="0" smtClean="0"/>
              <a:t>2017 </a:t>
            </a:r>
            <a:r>
              <a:rPr lang="en-US" dirty="0"/>
              <a:t>beyondbenign - All rights reserved.</a:t>
            </a:r>
          </a:p>
        </p:txBody>
      </p:sp>
      <p:sp>
        <p:nvSpPr>
          <p:cNvPr id="13" name="Rounded Rectangular Callout 12"/>
          <p:cNvSpPr/>
          <p:nvPr/>
        </p:nvSpPr>
        <p:spPr>
          <a:xfrm>
            <a:off x="4443493" y="4343399"/>
            <a:ext cx="2133600" cy="2701707"/>
          </a:xfrm>
          <a:prstGeom prst="wedgeRoundRectCallout">
            <a:avLst>
              <a:gd name="adj1" fmla="val -70534"/>
              <a:gd name="adj2" fmla="val -2787"/>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How many of you have ever bought something because you liked the color? </a:t>
            </a:r>
            <a:r>
              <a:rPr lang="en-US" sz="1100" dirty="0" smtClean="0">
                <a:solidFill>
                  <a:schemeClr val="bg1"/>
                </a:solidFill>
              </a:rPr>
              <a:t>How many did NOT </a:t>
            </a:r>
            <a:r>
              <a:rPr lang="en-US" sz="1100" dirty="0" smtClean="0">
                <a:solidFill>
                  <a:schemeClr val="bg1"/>
                </a:solidFill>
              </a:rPr>
              <a:t>bought something because you didn’t like the color? Can you think of any examples of clothing when color matters for more than just the personal preference of the person wearing it?</a:t>
            </a:r>
          </a:p>
          <a:p>
            <a:endParaRPr lang="en-US" sz="1100" dirty="0">
              <a:solidFill>
                <a:schemeClr val="bg1"/>
              </a:solidFill>
            </a:endParaRPr>
          </a:p>
          <a:p>
            <a:r>
              <a:rPr lang="en-US" sz="1100" dirty="0" smtClean="0">
                <a:solidFill>
                  <a:schemeClr val="bg1"/>
                </a:solidFill>
              </a:rPr>
              <a:t>Examples – sports teams, business clothing, </a:t>
            </a:r>
            <a:r>
              <a:rPr lang="en-US" sz="1100" dirty="0" smtClean="0">
                <a:solidFill>
                  <a:schemeClr val="bg1"/>
                </a:solidFill>
              </a:rPr>
              <a:t>school uniforms</a:t>
            </a:r>
            <a:r>
              <a:rPr lang="en-US" sz="1100" dirty="0" smtClean="0">
                <a:solidFill>
                  <a:schemeClr val="bg1"/>
                </a:solidFill>
              </a:rPr>
              <a:t>, </a:t>
            </a:r>
            <a:r>
              <a:rPr lang="en-US" sz="1100" dirty="0" smtClean="0">
                <a:solidFill>
                  <a:schemeClr val="bg1"/>
                </a:solidFill>
              </a:rPr>
              <a:t>etc.</a:t>
            </a:r>
            <a:endParaRPr lang="en-US" sz="1100"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304800"/>
            <a:ext cx="3733800" cy="2123658"/>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Checking their hypothesis</a:t>
            </a:r>
          </a:p>
          <a:p>
            <a:endParaRPr lang="en-US" sz="1200" b="1" dirty="0" smtClean="0"/>
          </a:p>
          <a:p>
            <a:r>
              <a:rPr lang="en-US" sz="1200" dirty="0" smtClean="0"/>
              <a:t>Have students take their unknown and their multi-fiber ribbons out of their dye and place them on the paper towel. Ask groups to look back on their initial guess as to the identity of their unknown. Does what they see now support that guess? Do they want to change their hypothesis? Have students make a note of which fabric they now believe their unknown to be by writing a #2 next to their new hypothesis on the fabric strip key. Invite students to share their observations.</a:t>
            </a:r>
          </a:p>
        </p:txBody>
      </p:sp>
      <p:sp>
        <p:nvSpPr>
          <p:cNvPr id="15" name="Rounded Rectangular Callout 14"/>
          <p:cNvSpPr/>
          <p:nvPr/>
        </p:nvSpPr>
        <p:spPr>
          <a:xfrm>
            <a:off x="4443493" y="1143000"/>
            <a:ext cx="2133600" cy="1143000"/>
          </a:xfrm>
          <a:prstGeom prst="wedgeRoundRectCallout">
            <a:avLst>
              <a:gd name="adj1" fmla="val -75790"/>
              <a:gd name="adj2" fmla="val 2054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Does comparing the dyed strip to </a:t>
            </a:r>
            <a:r>
              <a:rPr lang="en-US" sz="1100" smtClean="0">
                <a:solidFill>
                  <a:schemeClr val="bg1"/>
                </a:solidFill>
              </a:rPr>
              <a:t>your unknown </a:t>
            </a:r>
            <a:r>
              <a:rPr lang="en-US" sz="1100" dirty="0" smtClean="0">
                <a:solidFill>
                  <a:schemeClr val="bg1"/>
                </a:solidFill>
              </a:rPr>
              <a:t>confirm anyone’s original hypothesis? Have any of you changed your hypothesis now that you’ve seen how the fabric has dyed?</a:t>
            </a:r>
            <a:endParaRPr lang="en-US" sz="1100" dirty="0">
              <a:solidFill>
                <a:schemeClr val="bg1"/>
              </a:solidFill>
            </a:endParaRPr>
          </a:p>
        </p:txBody>
      </p:sp>
      <p:sp>
        <p:nvSpPr>
          <p:cNvPr id="9" name="Footer Placeholder 5"/>
          <p:cNvSpPr>
            <a:spLocks noGrp="1"/>
          </p:cNvSpPr>
          <p:nvPr>
            <p:ph type="ftr" sz="quarter" idx="11"/>
          </p:nvPr>
        </p:nvSpPr>
        <p:spPr>
          <a:xfrm>
            <a:off x="3733800" y="8610600"/>
            <a:ext cx="3095786" cy="533400"/>
          </a:xfrm>
        </p:spPr>
        <p:txBody>
          <a:bodyPr/>
          <a:lstStyle/>
          <a:p>
            <a:pPr>
              <a:defRPr/>
            </a:pPr>
            <a:r>
              <a:rPr lang="en-US" dirty="0"/>
              <a:t>(c) </a:t>
            </a:r>
            <a:r>
              <a:rPr lang="en-US" dirty="0" smtClean="0"/>
              <a:t>2017 </a:t>
            </a:r>
            <a:r>
              <a:rPr lang="en-US" dirty="0"/>
              <a:t>beyondbenign - All rights reserved.</a:t>
            </a:r>
          </a:p>
        </p:txBody>
      </p:sp>
      <p:sp>
        <p:nvSpPr>
          <p:cNvPr id="7" name="TextBox 6"/>
          <p:cNvSpPr txBox="1"/>
          <p:nvPr/>
        </p:nvSpPr>
        <p:spPr>
          <a:xfrm>
            <a:off x="381000" y="2819400"/>
            <a:ext cx="3733800" cy="4708981"/>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pH as a factor in dyeing</a:t>
            </a:r>
          </a:p>
          <a:p>
            <a:endParaRPr lang="en-US" sz="1200" b="1" dirty="0" smtClean="0"/>
          </a:p>
          <a:p>
            <a:r>
              <a:rPr lang="en-US" sz="1200" dirty="0" smtClean="0"/>
              <a:t>Ask if any of the students are still not 100% confident in their hypothesis. </a:t>
            </a:r>
          </a:p>
          <a:p>
            <a:endParaRPr lang="en-US" sz="1200" dirty="0"/>
          </a:p>
          <a:p>
            <a:r>
              <a:rPr lang="en-US" sz="1200" dirty="0" smtClean="0"/>
              <a:t>Let’s think about dye. What happens when we make Kool—Aid? Kool-Aid powder dissolves in water to make Kool-Aid drink. When the powder (the solute) is dissolved in water (the solvent), it makes a solution. One of the ways to characterize solutions is by using </a:t>
            </a:r>
            <a:r>
              <a:rPr lang="en-US" sz="1200" dirty="0" err="1" smtClean="0"/>
              <a:t>pH.</a:t>
            </a:r>
            <a:r>
              <a:rPr lang="en-US" sz="1200" dirty="0" smtClean="0"/>
              <a:t> pH is a scale that determines if a solution is acidic or basic. Solutions with a pH above 7 are categorized as basic and those with pH below 7 are acidic.</a:t>
            </a:r>
          </a:p>
          <a:p>
            <a:endParaRPr lang="en-US" sz="1200" dirty="0"/>
          </a:p>
          <a:p>
            <a:r>
              <a:rPr lang="en-US" sz="1200" dirty="0" smtClean="0"/>
              <a:t>Our Kool-Aid dye is either acidic or basic, so we now know how fabrics will dye in one of these types of solution. If we can identify if our Kool-Aid is acidic or basic, we’ll be able to determine what we need to do to dye our second set of fabrics samples in the opposite. For example, if we already have looked at our fabrics in basic dye, we’ll want to dye them in acidic dye.</a:t>
            </a:r>
            <a:r>
              <a:rPr lang="en-US" sz="1200" dirty="0"/>
              <a:t> </a:t>
            </a:r>
            <a:r>
              <a:rPr lang="en-US" sz="1200" dirty="0" smtClean="0"/>
              <a:t>For those hard to identify fabrics, looking comparing their </a:t>
            </a:r>
            <a:r>
              <a:rPr lang="en-US" sz="1200" dirty="0" err="1" smtClean="0"/>
              <a:t>dyeability</a:t>
            </a:r>
            <a:r>
              <a:rPr lang="en-US" sz="1200" dirty="0" smtClean="0"/>
              <a:t> in both acidic and basic dyes will give us another layer of “data” to use to help us draw a solid conclusion.</a:t>
            </a:r>
          </a:p>
        </p:txBody>
      </p:sp>
      <p:sp>
        <p:nvSpPr>
          <p:cNvPr id="13" name="Rounded Rectangular Callout 12"/>
          <p:cNvSpPr/>
          <p:nvPr/>
        </p:nvSpPr>
        <p:spPr>
          <a:xfrm>
            <a:off x="4443493" y="3125100"/>
            <a:ext cx="2133600" cy="1524000"/>
          </a:xfrm>
          <a:prstGeom prst="wedgeRoundRectCallout">
            <a:avLst>
              <a:gd name="adj1" fmla="val -70534"/>
              <a:gd name="adj2" fmla="val -2787"/>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Have any of you ever made Kool-Aid? What happens when you add Kool-Aid powder to water?</a:t>
            </a:r>
            <a:endParaRPr lang="en-US" sz="1100" dirty="0">
              <a:solidFill>
                <a:schemeClr val="bg1"/>
              </a:solidFill>
            </a:endParaRPr>
          </a:p>
          <a:p>
            <a:endParaRPr lang="en-US" sz="1100" dirty="0" smtClean="0">
              <a:solidFill>
                <a:schemeClr val="bg1"/>
              </a:solidFill>
            </a:endParaRPr>
          </a:p>
          <a:p>
            <a:r>
              <a:rPr lang="en-US" sz="1100" dirty="0" smtClean="0">
                <a:solidFill>
                  <a:schemeClr val="bg1"/>
                </a:solidFill>
              </a:rPr>
              <a:t>What makes dye a solution? What are some different properties of solutions?</a:t>
            </a:r>
            <a:endParaRPr lang="en-US" sz="1100" dirty="0">
              <a:solidFill>
                <a:schemeClr val="bg1"/>
              </a:solidFill>
            </a:endParaRPr>
          </a:p>
        </p:txBody>
      </p:sp>
      <p:sp>
        <p:nvSpPr>
          <p:cNvPr id="8" name="Rounded Rectangular Callout 7"/>
          <p:cNvSpPr/>
          <p:nvPr/>
        </p:nvSpPr>
        <p:spPr>
          <a:xfrm>
            <a:off x="4443493" y="4904300"/>
            <a:ext cx="2133600" cy="605511"/>
          </a:xfrm>
          <a:prstGeom prst="wedgeRoundRectCallout">
            <a:avLst>
              <a:gd name="adj1" fmla="val -74173"/>
              <a:gd name="adj2" fmla="val -5656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Can any of you tell me anything you’ve ever eaten that is acidic? How about basic?</a:t>
            </a:r>
            <a:endParaRPr lang="en-US" sz="1100" dirty="0">
              <a:solidFill>
                <a:schemeClr val="bg1"/>
              </a:solidFill>
            </a:endParaRPr>
          </a:p>
        </p:txBody>
      </p:sp>
    </p:spTree>
    <p:extLst>
      <p:ext uri="{BB962C8B-B14F-4D97-AF65-F5344CB8AC3E}">
        <p14:creationId xmlns:p14="http://schemas.microsoft.com/office/powerpoint/2010/main" val="1426107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304800"/>
            <a:ext cx="3733800" cy="7848302"/>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Changing the pH of the dye</a:t>
            </a:r>
          </a:p>
          <a:p>
            <a:endParaRPr lang="en-US" sz="1200" b="1" dirty="0" smtClean="0"/>
          </a:p>
          <a:p>
            <a:r>
              <a:rPr lang="en-US" sz="1200" dirty="0" smtClean="0"/>
              <a:t>Each group should get</a:t>
            </a:r>
          </a:p>
          <a:p>
            <a:pPr marL="171450" indent="-171450">
              <a:buFontTx/>
              <a:buChar char="-"/>
            </a:pPr>
            <a:r>
              <a:rPr lang="en-US" sz="1200" dirty="0" smtClean="0"/>
              <a:t>Litmus paper</a:t>
            </a:r>
          </a:p>
          <a:p>
            <a:pPr marL="171450" indent="-171450">
              <a:buFontTx/>
              <a:buChar char="-"/>
            </a:pPr>
            <a:r>
              <a:rPr lang="en-US" sz="1200" dirty="0" smtClean="0"/>
              <a:t>Ammonia</a:t>
            </a:r>
          </a:p>
          <a:p>
            <a:pPr marL="171450" indent="-171450">
              <a:buFontTx/>
              <a:buChar char="-"/>
            </a:pPr>
            <a:r>
              <a:rPr lang="en-US" sz="1200" dirty="0" smtClean="0"/>
              <a:t>Vinegar</a:t>
            </a:r>
          </a:p>
          <a:p>
            <a:endParaRPr lang="en-US" sz="1200" dirty="0"/>
          </a:p>
          <a:p>
            <a:r>
              <a:rPr lang="en-US" sz="1200" dirty="0" smtClean="0"/>
              <a:t>Explain the litmus paper test. Blue = basic, red = acidic. They need to use the litmus test to determine if their dye is acidic or basic.</a:t>
            </a:r>
          </a:p>
          <a:p>
            <a:endParaRPr lang="en-US" sz="1200" dirty="0"/>
          </a:p>
          <a:p>
            <a:r>
              <a:rPr lang="en-US" sz="1200" dirty="0" smtClean="0"/>
              <a:t>Once they’ve determined that the Kool-Aid is acidic, they need to determine what they need to add to change the Kool-Aid from acidic to basic. To do this, they’ll repeat the litmus test on both the vinegar and the ammonia. Explain to them that they need to choose which solution they need to add to their dye to make the switch. Once they determine that they need to add ammonia, encourage them to add about 5 ml at a time, stir their dye, and repeat the litmus test until their dye is basic. </a:t>
            </a:r>
          </a:p>
          <a:p>
            <a:endParaRPr lang="en-US" sz="1200" dirty="0"/>
          </a:p>
          <a:p>
            <a:r>
              <a:rPr lang="en-US" sz="1200" dirty="0" smtClean="0"/>
              <a:t>Once their dye is basic, they can add their second unknown sample and multi-fiber ribbon to their dye. Allow this to dye for about 3-5 minutes. </a:t>
            </a:r>
          </a:p>
          <a:p>
            <a:endParaRPr lang="en-US" sz="1200" dirty="0"/>
          </a:p>
          <a:p>
            <a:r>
              <a:rPr lang="en-US" sz="1200" dirty="0" smtClean="0"/>
              <a:t>As the fabric is dyeing, revisit natural vs synthetic. Have partners look at their fabric keys and decide which fibers are synthetic and which are natural. Then, have the students look back at their acid-dyed strips and make observations about how natural vs synthetic fibers dyed in the first round. Have them make predictions for how the two types of fabrics will dye in the basic-dye.</a:t>
            </a:r>
          </a:p>
          <a:p>
            <a:endParaRPr lang="en-US" sz="1200" dirty="0"/>
          </a:p>
          <a:p>
            <a:r>
              <a:rPr lang="en-US" sz="1200" dirty="0" smtClean="0"/>
              <a:t>After 3-5 minutes of dyeing, have the students take out their samples from the dye and place them on a paper towel. Have them check their hypothesis one more time, and note on their fabric key with a #3.</a:t>
            </a:r>
          </a:p>
          <a:p>
            <a:endParaRPr lang="en-US" sz="1200" dirty="0"/>
          </a:p>
          <a:p>
            <a:r>
              <a:rPr lang="en-US" sz="1200" dirty="0" smtClean="0"/>
              <a:t>Ask students to share if any of them changed their hypothesis and why. If none changed their guess, ask the group what observations they have about the basic dye vs the acidic dye.</a:t>
            </a:r>
          </a:p>
        </p:txBody>
      </p:sp>
      <p:sp>
        <p:nvSpPr>
          <p:cNvPr id="9" name="Footer Placeholder 5"/>
          <p:cNvSpPr>
            <a:spLocks noGrp="1"/>
          </p:cNvSpPr>
          <p:nvPr>
            <p:ph type="ftr" sz="quarter" idx="11"/>
          </p:nvPr>
        </p:nvSpPr>
        <p:spPr>
          <a:xfrm>
            <a:off x="3733800" y="8610600"/>
            <a:ext cx="3095786" cy="533400"/>
          </a:xfrm>
        </p:spPr>
        <p:txBody>
          <a:bodyPr/>
          <a:lstStyle/>
          <a:p>
            <a:pPr>
              <a:defRPr/>
            </a:pPr>
            <a:r>
              <a:rPr lang="en-US" dirty="0"/>
              <a:t>(c) </a:t>
            </a:r>
            <a:r>
              <a:rPr lang="en-US" dirty="0" smtClean="0"/>
              <a:t>2017 </a:t>
            </a:r>
            <a:r>
              <a:rPr lang="en-US" dirty="0"/>
              <a:t>beyondbenign - All rights reserved.</a:t>
            </a:r>
          </a:p>
        </p:txBody>
      </p:sp>
      <p:sp>
        <p:nvSpPr>
          <p:cNvPr id="10" name="Rounded Rectangular Callout 9"/>
          <p:cNvSpPr/>
          <p:nvPr/>
        </p:nvSpPr>
        <p:spPr>
          <a:xfrm>
            <a:off x="4419600" y="4114800"/>
            <a:ext cx="2133600" cy="609600"/>
          </a:xfrm>
          <a:prstGeom prst="wedgeRoundRectCallout">
            <a:avLst>
              <a:gd name="adj1" fmla="val -75790"/>
              <a:gd name="adj2" fmla="val 2054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What do you expect will happen when you dye the fabrics in the basic dye? </a:t>
            </a:r>
            <a:endParaRPr lang="en-US" sz="1100" dirty="0">
              <a:solidFill>
                <a:schemeClr val="bg1"/>
              </a:solidFill>
            </a:endParaRPr>
          </a:p>
        </p:txBody>
      </p:sp>
      <p:sp>
        <p:nvSpPr>
          <p:cNvPr id="11" name="Rounded Rectangular Callout 10"/>
          <p:cNvSpPr/>
          <p:nvPr/>
        </p:nvSpPr>
        <p:spPr>
          <a:xfrm>
            <a:off x="4416725" y="2133600"/>
            <a:ext cx="2133600" cy="609600"/>
          </a:xfrm>
          <a:prstGeom prst="wedgeRoundRectCallout">
            <a:avLst>
              <a:gd name="adj1" fmla="val -67299"/>
              <a:gd name="adj2" fmla="val 730"/>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Do you expect Kool-Aid to be basic or acidic? Why?</a:t>
            </a:r>
            <a:endParaRPr lang="en-US" sz="1100" dirty="0">
              <a:solidFill>
                <a:schemeClr val="bg1"/>
              </a:solidFill>
            </a:endParaRPr>
          </a:p>
        </p:txBody>
      </p:sp>
      <p:sp>
        <p:nvSpPr>
          <p:cNvPr id="12" name="Rounded Rectangular Callout 11"/>
          <p:cNvSpPr/>
          <p:nvPr/>
        </p:nvSpPr>
        <p:spPr>
          <a:xfrm>
            <a:off x="4383657" y="4939488"/>
            <a:ext cx="2133600" cy="609600"/>
          </a:xfrm>
          <a:prstGeom prst="wedgeRoundRectCallout">
            <a:avLst>
              <a:gd name="adj1" fmla="val -68917"/>
              <a:gd name="adj2" fmla="val -17667"/>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Which fabrics are synthetic? Which are from nature? How did you decide?</a:t>
            </a:r>
            <a:endParaRPr lang="en-US" sz="1100" dirty="0">
              <a:solidFill>
                <a:schemeClr val="bg1"/>
              </a:solidFill>
            </a:endParaRPr>
          </a:p>
        </p:txBody>
      </p:sp>
      <p:sp>
        <p:nvSpPr>
          <p:cNvPr id="14" name="Rounded Rectangular Callout 13"/>
          <p:cNvSpPr/>
          <p:nvPr/>
        </p:nvSpPr>
        <p:spPr>
          <a:xfrm>
            <a:off x="4383657" y="5930227"/>
            <a:ext cx="2133600" cy="1613573"/>
          </a:xfrm>
          <a:prstGeom prst="wedgeRoundRectCallout">
            <a:avLst>
              <a:gd name="adj1" fmla="val -68108"/>
              <a:gd name="adj2" fmla="val -40655"/>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Is there any pattern when you look at how the acid-dye worked with either the natural or the synthetic? What do you see? Do you think either the natural or synthetic fibers will dye better in the basic dye? Why do you think so?</a:t>
            </a:r>
            <a:endParaRPr lang="en-US" sz="1100" dirty="0">
              <a:solidFill>
                <a:schemeClr val="bg1"/>
              </a:solidFill>
            </a:endParaRPr>
          </a:p>
        </p:txBody>
      </p:sp>
    </p:spTree>
    <p:extLst>
      <p:ext uri="{BB962C8B-B14F-4D97-AF65-F5344CB8AC3E}">
        <p14:creationId xmlns:p14="http://schemas.microsoft.com/office/powerpoint/2010/main" val="18936781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954375"/>
            <a:ext cx="3733800" cy="433965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smtClean="0"/>
              <a:t>Wrapping it up</a:t>
            </a:r>
            <a:endParaRPr lang="en-US" sz="1200" dirty="0" smtClean="0"/>
          </a:p>
          <a:p>
            <a:endParaRPr lang="en-US" sz="1200" b="1" dirty="0"/>
          </a:p>
          <a:p>
            <a:r>
              <a:rPr lang="en-US" sz="1200" dirty="0" smtClean="0"/>
              <a:t>Review what makes something a green chemistry technology. Discuss as a group which fabric a green chemistry might be most likely to choose if they were going to make t-shirts for a group. </a:t>
            </a:r>
          </a:p>
          <a:p>
            <a:endParaRPr lang="en-US" sz="1200" dirty="0"/>
          </a:p>
          <a:p>
            <a:r>
              <a:rPr lang="en-US" sz="1200" dirty="0" smtClean="0"/>
              <a:t>In closing, reflect on the activity. Discuss whether or not fabrics and textiles are simple in terms of green chemistry.</a:t>
            </a:r>
          </a:p>
          <a:p>
            <a:endParaRPr lang="en-US" sz="1200" dirty="0"/>
          </a:p>
          <a:p>
            <a:r>
              <a:rPr lang="en-US" sz="1200" dirty="0" smtClean="0"/>
              <a:t>Reiterate </a:t>
            </a:r>
            <a:r>
              <a:rPr lang="en-US" sz="1200" dirty="0"/>
              <a:t>the 3 criteria </a:t>
            </a:r>
            <a:r>
              <a:rPr lang="en-US" sz="1200" dirty="0" smtClean="0"/>
              <a:t>of green chemistry (safety</a:t>
            </a:r>
            <a:r>
              <a:rPr lang="en-US" sz="1200" dirty="0"/>
              <a:t>, cost and </a:t>
            </a:r>
            <a:r>
              <a:rPr lang="en-US" sz="1200" dirty="0" smtClean="0"/>
              <a:t>performance). </a:t>
            </a:r>
          </a:p>
          <a:p>
            <a:endParaRPr lang="en-US" sz="1200" dirty="0">
              <a:solidFill>
                <a:schemeClr val="bg1"/>
              </a:solidFill>
            </a:endParaRPr>
          </a:p>
          <a:p>
            <a:r>
              <a:rPr lang="en-US" sz="1200" dirty="0" smtClean="0">
                <a:solidFill>
                  <a:schemeClr val="bg1"/>
                </a:solidFill>
              </a:rPr>
              <a:t>Great </a:t>
            </a:r>
            <a:r>
              <a:rPr lang="en-US" sz="1200" dirty="0">
                <a:solidFill>
                  <a:schemeClr val="bg1"/>
                </a:solidFill>
              </a:rPr>
              <a:t>Job! Scientists ask </a:t>
            </a:r>
            <a:r>
              <a:rPr lang="en-US" sz="1200" dirty="0" smtClean="0">
                <a:solidFill>
                  <a:schemeClr val="bg1"/>
                </a:solidFill>
              </a:rPr>
              <a:t>hard questions </a:t>
            </a:r>
            <a:r>
              <a:rPr lang="en-US" sz="1200" dirty="0">
                <a:solidFill>
                  <a:schemeClr val="bg1"/>
                </a:solidFill>
              </a:rPr>
              <a:t>and seek out answers</a:t>
            </a:r>
            <a:r>
              <a:rPr lang="en-US" sz="1200" dirty="0" smtClean="0">
                <a:solidFill>
                  <a:schemeClr val="bg1"/>
                </a:solidFill>
              </a:rPr>
              <a:t>. Fabrics aren’t an easy conversation, but the best way to improve them is to ask questions about where they come from and how they’re made!</a:t>
            </a:r>
          </a:p>
          <a:p>
            <a:endParaRPr lang="en-US" sz="1200" dirty="0">
              <a:solidFill>
                <a:schemeClr val="bg1"/>
              </a:solidFill>
            </a:endParaRPr>
          </a:p>
          <a:p>
            <a:r>
              <a:rPr lang="en-US" sz="1200" dirty="0" smtClean="0">
                <a:solidFill>
                  <a:schemeClr val="bg1"/>
                </a:solidFill>
              </a:rPr>
              <a:t>Reinforce </a:t>
            </a:r>
            <a:r>
              <a:rPr lang="en-US" sz="1200" dirty="0">
                <a:solidFill>
                  <a:schemeClr val="bg1"/>
                </a:solidFill>
              </a:rPr>
              <a:t>how green chemistry is the science of </a:t>
            </a:r>
            <a:r>
              <a:rPr lang="en-US" sz="1200" dirty="0" smtClean="0">
                <a:solidFill>
                  <a:schemeClr val="bg1"/>
                </a:solidFill>
              </a:rPr>
              <a:t>solutions</a:t>
            </a:r>
            <a:r>
              <a:rPr lang="en-US" sz="1200" dirty="0">
                <a:solidFill>
                  <a:schemeClr val="bg1"/>
                </a:solidFill>
              </a:rPr>
              <a:t> </a:t>
            </a:r>
            <a:r>
              <a:rPr lang="en-US" sz="1200" dirty="0" smtClean="0">
                <a:solidFill>
                  <a:schemeClr val="bg1"/>
                </a:solidFill>
              </a:rPr>
              <a:t>and how green chemistry can help make fabrics and dyes better for human health and the environment.</a:t>
            </a:r>
            <a:endParaRPr lang="en-US" sz="1200" dirty="0"/>
          </a:p>
          <a:p>
            <a:endParaRPr lang="en-US" sz="1200" dirty="0"/>
          </a:p>
        </p:txBody>
      </p:sp>
      <p:sp>
        <p:nvSpPr>
          <p:cNvPr id="8" name="Rounded Rectangular Callout 7"/>
          <p:cNvSpPr/>
          <p:nvPr/>
        </p:nvSpPr>
        <p:spPr>
          <a:xfrm>
            <a:off x="4495800" y="533400"/>
            <a:ext cx="1905000" cy="1219200"/>
          </a:xfrm>
          <a:prstGeom prst="wedgeRoundRectCallout">
            <a:avLst>
              <a:gd name="adj1" fmla="val -83508"/>
              <a:gd name="adj2" fmla="val 44240"/>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If you were a green chemist, which fabric would you want to use to make t-shirts for your science club, class, </a:t>
            </a:r>
            <a:r>
              <a:rPr lang="en-US" sz="1100" dirty="0" err="1" smtClean="0">
                <a:solidFill>
                  <a:schemeClr val="bg1"/>
                </a:solidFill>
              </a:rPr>
              <a:t>etc</a:t>
            </a:r>
            <a:r>
              <a:rPr lang="en-US" sz="1100" dirty="0" smtClean="0">
                <a:solidFill>
                  <a:schemeClr val="bg1"/>
                </a:solidFill>
              </a:rPr>
              <a:t>? Which one would you not want to use? Why?</a:t>
            </a:r>
          </a:p>
          <a:p>
            <a:endParaRPr lang="en-US" sz="1100" dirty="0">
              <a:solidFill>
                <a:schemeClr val="bg1"/>
              </a:solidFill>
            </a:endParaRPr>
          </a:p>
          <a:p>
            <a:endParaRPr lang="en-US" sz="1100" dirty="0">
              <a:solidFill>
                <a:schemeClr val="bg1"/>
              </a:solidFill>
            </a:endParaRPr>
          </a:p>
        </p:txBody>
      </p:sp>
      <p:sp>
        <p:nvSpPr>
          <p:cNvPr id="14" name="Footer Placeholder 5"/>
          <p:cNvSpPr>
            <a:spLocks noGrp="1"/>
          </p:cNvSpPr>
          <p:nvPr>
            <p:ph type="ftr" sz="quarter" idx="11"/>
          </p:nvPr>
        </p:nvSpPr>
        <p:spPr>
          <a:xfrm>
            <a:off x="3733800" y="8610600"/>
            <a:ext cx="3095786" cy="533400"/>
          </a:xfrm>
        </p:spPr>
        <p:txBody>
          <a:bodyPr/>
          <a:lstStyle/>
          <a:p>
            <a:pPr>
              <a:defRPr/>
            </a:pPr>
            <a:r>
              <a:rPr lang="en-US" dirty="0"/>
              <a:t>(c</a:t>
            </a:r>
            <a:r>
              <a:rPr lang="en-US"/>
              <a:t>) </a:t>
            </a:r>
            <a:r>
              <a:rPr lang="en-US" smtClean="0"/>
              <a:t>2017 </a:t>
            </a:r>
            <a:r>
              <a:rPr lang="en-US" dirty="0"/>
              <a:t>beyondbenign - All rights reserved.</a:t>
            </a:r>
          </a:p>
        </p:txBody>
      </p:sp>
      <p:sp>
        <p:nvSpPr>
          <p:cNvPr id="5" name="Rounded Rectangular Callout 4"/>
          <p:cNvSpPr/>
          <p:nvPr/>
        </p:nvSpPr>
        <p:spPr>
          <a:xfrm>
            <a:off x="4487174" y="1905000"/>
            <a:ext cx="1905000" cy="1219200"/>
          </a:xfrm>
          <a:prstGeom prst="wedgeRoundRectCallout">
            <a:avLst>
              <a:gd name="adj1" fmla="val -81697"/>
              <a:gd name="adj2" fmla="val 6032"/>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100" dirty="0" smtClean="0">
                <a:solidFill>
                  <a:schemeClr val="bg1"/>
                </a:solidFill>
              </a:rPr>
              <a:t>Are fabrics easy to categorize as “green” or “not green”? What about fabrics make them hard to categorize?</a:t>
            </a:r>
            <a:endParaRPr lang="en-US" sz="1100" dirty="0">
              <a:solidFill>
                <a:schemeClr val="bg1"/>
              </a:solidFill>
            </a:endParaRPr>
          </a:p>
        </p:txBody>
      </p:sp>
      <p:sp>
        <p:nvSpPr>
          <p:cNvPr id="6" name="Rounded Rectangular Callout 5"/>
          <p:cNvSpPr/>
          <p:nvPr/>
        </p:nvSpPr>
        <p:spPr>
          <a:xfrm>
            <a:off x="4484299" y="3349050"/>
            <a:ext cx="1905000" cy="2590800"/>
          </a:xfrm>
          <a:prstGeom prst="wedgeRoundRectCallout">
            <a:avLst>
              <a:gd name="adj1" fmla="val -80767"/>
              <a:gd name="adj2" fmla="val -22133"/>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a:solidFill>
                  <a:schemeClr val="bg1"/>
                </a:solidFill>
              </a:rPr>
              <a:t>Who here asks questions about how products are made or why we have certain problems?</a:t>
            </a:r>
          </a:p>
          <a:p>
            <a:r>
              <a:rPr lang="en-US" sz="1100" dirty="0">
                <a:solidFill>
                  <a:schemeClr val="bg1"/>
                </a:solidFill>
              </a:rPr>
              <a:t>Sounds like we have some green chemists in the room. Who thought that this was easy?  Who had fun doing this?  Do you think that science is something that you can do?</a:t>
            </a:r>
          </a:p>
          <a:p>
            <a:endParaRPr lang="en-US" sz="1100" dirty="0">
              <a:solidFill>
                <a:schemeClr val="bg1"/>
              </a:solidFill>
            </a:endParaRPr>
          </a:p>
        </p:txBody>
      </p:sp>
      <p:sp>
        <p:nvSpPr>
          <p:cNvPr id="7" name="TextBox 6"/>
          <p:cNvSpPr txBox="1"/>
          <p:nvPr/>
        </p:nvSpPr>
        <p:spPr>
          <a:xfrm>
            <a:off x="381000" y="5638800"/>
            <a:ext cx="3733800" cy="2308324"/>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1200" b="1" dirty="0">
                <a:solidFill>
                  <a:schemeClr val="bg1"/>
                </a:solidFill>
              </a:rPr>
              <a:t>In Closing:</a:t>
            </a:r>
          </a:p>
          <a:p>
            <a:endParaRPr lang="en-US" sz="1200" b="1" dirty="0">
              <a:solidFill>
                <a:schemeClr val="bg1"/>
              </a:solidFill>
            </a:endParaRPr>
          </a:p>
          <a:p>
            <a:r>
              <a:rPr lang="en-US" sz="1200" dirty="0">
                <a:solidFill>
                  <a:schemeClr val="bg1"/>
                </a:solidFill>
              </a:rPr>
              <a:t>Green chemistry provides the tools needed for creating solutions to environmental challenges.</a:t>
            </a:r>
          </a:p>
          <a:p>
            <a:endParaRPr lang="en-US" sz="1200" dirty="0">
              <a:solidFill>
                <a:schemeClr val="bg1"/>
              </a:solidFill>
            </a:endParaRPr>
          </a:p>
          <a:p>
            <a:r>
              <a:rPr lang="en-US" sz="1200" dirty="0">
                <a:solidFill>
                  <a:schemeClr val="bg1"/>
                </a:solidFill>
              </a:rPr>
              <a:t>As a green chemist you can be a part of the solution by inventing better technologies for the future. Also remember that you do not need to be a scientist to make a difference in this world. As an informed citizen you have the power to influence change with your decision making, voting power and purchasing choices.</a:t>
            </a:r>
          </a:p>
          <a:p>
            <a:endParaRPr lang="en-US" sz="1200" dirty="0">
              <a:solidFill>
                <a:schemeClr val="bg1"/>
              </a:solidFill>
            </a:endParaRPr>
          </a:p>
        </p:txBody>
      </p:sp>
      <p:sp>
        <p:nvSpPr>
          <p:cNvPr id="9" name="Rounded Rectangular Callout 8"/>
          <p:cNvSpPr/>
          <p:nvPr/>
        </p:nvSpPr>
        <p:spPr>
          <a:xfrm>
            <a:off x="4520242" y="6200377"/>
            <a:ext cx="1905000" cy="1524000"/>
          </a:xfrm>
          <a:prstGeom prst="wedgeRoundRectCallout">
            <a:avLst>
              <a:gd name="adj1" fmla="val -78611"/>
              <a:gd name="adj2" fmla="val 43611"/>
              <a:gd name="adj3" fmla="val 16667"/>
            </a:avLst>
          </a:prstGeom>
          <a:solidFill>
            <a:schemeClr val="tx1"/>
          </a:solidFill>
          <a:ln>
            <a:solidFill>
              <a:srgbClr val="FFFF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a:solidFill>
                  <a:schemeClr val="bg1"/>
                </a:solidFill>
              </a:rPr>
              <a:t>Any questions?</a:t>
            </a:r>
          </a:p>
          <a:p>
            <a:r>
              <a:rPr lang="en-US" sz="1100" dirty="0">
                <a:solidFill>
                  <a:schemeClr val="bg1"/>
                </a:solidFill>
              </a:rPr>
              <a:t>Wrapping up is always a good time to talk a little more about why you are in the classroom, what you are studying, researching or pursuing as a career.</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5354</TotalTime>
  <Words>2765</Words>
  <Application>Microsoft Macintosh PowerPoint</Application>
  <PresentationFormat>On-screen Show (4:3)</PresentationFormat>
  <Paragraphs>198</Paragraphs>
  <Slides>8</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Calibri</vt:lpstr>
      <vt:lpstr>Arial</vt:lpstr>
      <vt:lpstr>Office Theme</vt:lpstr>
      <vt:lpstr>Fabulous Fabrics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JEP4</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John E. Pyers IV</dc:creator>
  <cp:lastModifiedBy>Kate Anderson</cp:lastModifiedBy>
  <cp:revision>160</cp:revision>
  <cp:lastPrinted>2016-10-08T18:04:25Z</cp:lastPrinted>
  <dcterms:created xsi:type="dcterms:W3CDTF">2010-06-04T19:14:46Z</dcterms:created>
  <dcterms:modified xsi:type="dcterms:W3CDTF">2017-09-08T18:55:26Z</dcterms:modified>
</cp:coreProperties>
</file>