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</p:sldMasterIdLst>
  <p:notesMasterIdLst>
    <p:notesMasterId r:id="rId7"/>
  </p:notesMasterIdLst>
  <p:sldIdLst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77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13887-6248-4543-AFC9-56E50CE79B38}" type="datetimeFigureOut">
              <a:rPr lang="en-US" smtClean="0"/>
              <a:t>4/25/2010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109A2-0160-43EA-AA72-2802607C4E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맑은 고딕" pitchFamily="34" charset="-127"/>
            </a:endParaRPr>
          </a:p>
        </p:txBody>
      </p:sp>
      <p:sp>
        <p:nvSpPr>
          <p:cNvPr id="163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8F3133C-4B0A-49E7-A3A7-97E55EE7B710}" type="slidenum">
              <a:rPr lang="en-US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6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맑은 고딕" pitchFamily="34" charset="-127"/>
            </a:endParaRPr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1BCB9C7-2E5D-4165-9A01-47BEBB209310}" type="slidenum">
              <a:rPr lang="en-US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맑은 고딕" pitchFamily="34" charset="-127"/>
            </a:endParaRPr>
          </a:p>
        </p:txBody>
      </p:sp>
      <p:sp>
        <p:nvSpPr>
          <p:cNvPr id="165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B1596F4-B7BB-4795-A041-BAC826004F01}" type="slidenum">
              <a:rPr lang="en-US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latinLnBrk="1">
              <a:defRPr kumimoji="1" i="1" baseline="-2500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fld id="{E891520B-8B63-4996-83DE-9CAD607A080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latinLnBrk="1">
              <a:defRPr kumimoji="1" i="1" baseline="-2500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fld id="{2812C8FF-4FC3-491C-B69B-E5FC1BCC6D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938" y="171450"/>
            <a:ext cx="2074862" cy="5695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171450"/>
            <a:ext cx="6075363" cy="5695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latinLnBrk="1">
              <a:defRPr kumimoji="1" i="1" baseline="-2500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fld id="{1E518CC5-B92F-4055-8E74-DCC63C87B33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6338B-7CA3-4D1D-9CBF-08EE45DDD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F9D90-AF40-4673-99B7-8793ABA29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E71CF-8A38-451A-BAD9-9A8C09388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56B0C-7DC7-454A-8161-63C9D6571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A6A01-27F1-45E6-9E85-F553211C2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32A5F-A7C9-4133-9990-4DD591593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A48A1-7B27-4A29-AA88-395F001481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3A8D8-9B4F-47BC-AED0-A6D72981C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latinLnBrk="1">
              <a:defRPr kumimoji="1" i="1" baseline="-2500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fld id="{6AED3908-2F96-4C0B-996A-044EB2855FE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DA08E-41E3-4EDD-B961-556A5140AC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ACE1E-5F25-4523-8B74-07DBDED8A4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5DC69-5C61-4DE0-A1CE-82B4562EA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6858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396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6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CAE9C170-E80A-42AF-BC90-0678284D1D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D3DBEDC9-493D-48A7-9996-41CCB906E7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77570C38-6784-4F4B-AD39-28FD5620EB0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8A0FA27A-5043-47BF-BCA2-686C35B132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F74A0B3B-CA74-412D-85C9-CB0CBA469F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4946AF38-6C98-4D3C-8F17-37745067104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BB5C35E8-B465-4EAF-BDFE-A8ADDCB011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latinLnBrk="1">
              <a:defRPr kumimoji="1" i="1" baseline="-2500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fld id="{F87B28E1-9BE3-4D6A-9DB6-04076900117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B75F074F-155C-48D7-ADB6-91C21DE1E54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D2D42A23-AD56-4E40-BB93-1A3BDCF7A9F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AFE0287C-477B-4A4E-A45F-E6A166DA39E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2AFCD2EE-2D1F-43CE-83A4-72379F46C92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60350"/>
            <a:ext cx="2057400" cy="5534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60350"/>
            <a:ext cx="6021387" cy="5534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45130818-E295-4AB1-B1A3-06990689D92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6858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396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6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FEC5FAF4-9A68-41FD-851A-77BCB2F54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78EDE187-EA99-415F-971A-632281571B3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228600" y="5181600"/>
            <a:ext cx="2895600" cy="476250"/>
          </a:xfrm>
        </p:spPr>
        <p:txBody>
          <a:bodyPr/>
          <a:lstStyle>
            <a:lvl1pPr latinLnBrk="0">
              <a:defRPr kumimoj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467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467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latinLnBrk="1">
              <a:defRPr kumimoji="1" i="1" baseline="-2500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fld id="{8DB54261-CF6E-474B-8904-985E506F95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latinLnBrk="1">
              <a:defRPr kumimoji="1" i="1" baseline="-2500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fld id="{57DE9B94-3F50-4989-9EB8-A376831B691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latinLnBrk="1">
              <a:defRPr kumimoji="1" i="1" baseline="-2500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fld id="{471A6494-35F0-4D8B-93C5-3BE8C9C609B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latinLnBrk="1">
              <a:defRPr kumimoji="1" i="1" baseline="-2500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fld id="{3B27BAD3-EFC3-4C57-B78D-3FDDA8A51D2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latinLnBrk="1">
              <a:defRPr kumimoji="1" i="1" baseline="-2500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fld id="{D68666FA-69A0-456D-9FA4-DA10BEC9D76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latinLnBrk="1">
              <a:defRPr kumimoji="1" i="1" baseline="-2500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latinLnBrk="0">
              <a:defRPr kumimoji="0">
                <a:latin typeface="Arial" charset="0"/>
                <a:ea typeface="굴림" pitchFamily="34" charset="-127"/>
              </a:defRPr>
            </a:lvl1pPr>
          </a:lstStyle>
          <a:p>
            <a:pPr>
              <a:defRPr/>
            </a:pPr>
            <a:fld id="{FD8DC062-DD2B-4BB5-B96E-017662346AB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94" descr="title_b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ko-KR" smtClean="0"/>
              <a:t>Click to edit Master text styles</a:t>
            </a:r>
          </a:p>
          <a:p>
            <a:pPr lvl="1"/>
            <a:r>
              <a:rPr lang="ru-RU" altLang="ko-KR" smtClean="0"/>
              <a:t>Second level</a:t>
            </a:r>
          </a:p>
          <a:p>
            <a:pPr lvl="2"/>
            <a:r>
              <a:rPr lang="ru-RU" altLang="ko-KR" smtClean="0"/>
              <a:t>Third level</a:t>
            </a:r>
          </a:p>
          <a:p>
            <a:pPr lvl="3"/>
            <a:r>
              <a:rPr lang="ru-RU" altLang="ko-KR" smtClean="0"/>
              <a:t>Fourth level</a:t>
            </a:r>
          </a:p>
          <a:p>
            <a:pPr lvl="4"/>
            <a:r>
              <a:rPr lang="ru-RU" altLang="ko-KR" smtClean="0"/>
              <a:t>Fifth level</a:t>
            </a:r>
            <a:endParaRPr lang="ko-KR" altLang="ko-KR" smtClean="0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1">
              <a:defRPr kumimoji="1" sz="1400" i="0" baseline="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defRPr kumimoji="1" sz="1400" i="0" baseline="0">
                <a:solidFill>
                  <a:srgbClr val="000000"/>
                </a:solidFill>
                <a:latin typeface="굴림" pitchFamily="50" charset="-127"/>
                <a:ea typeface="굴림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AF31BA-9139-4928-B7EA-4583E133A1E5}" type="slidenum">
              <a:rPr lang="en-US" altLang="ko-K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76889" name="Rectangle 89"/>
          <p:cNvSpPr>
            <a:spLocks noGrp="1" noChangeArrowheads="1"/>
          </p:cNvSpPr>
          <p:nvPr>
            <p:ph type="title"/>
          </p:nvPr>
        </p:nvSpPr>
        <p:spPr bwMode="auto">
          <a:xfrm>
            <a:off x="384175" y="171450"/>
            <a:ext cx="81486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6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8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8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8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8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8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76889" grpId="0"/>
    </p:bldLst>
  </p:timing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Times New Roman" pitchFamily="18" charset="0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Times New Roman" pitchFamily="18" charset="0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Times New Roman" pitchFamily="18" charset="0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Times New Roman" pitchFamily="18" charset="0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Times New Roman" pitchFamily="18" charset="0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Times New Roman" pitchFamily="18" charset="0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Times New Roman" pitchFamily="18" charset="0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Times New Roman" pitchFamily="18" charset="0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4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1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i="1" baseline="-25000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1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i="1" baseline="-25000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9BAC53-F447-4B68-925C-E8101D5CDE8A}" type="slidenum">
              <a:rPr kumimoji="1" lang="en-US" i="1" baseline="-250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i="1" baseline="-25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ko-KR" smtClean="0"/>
              <a:t>Click to edit Master text styles</a:t>
            </a:r>
          </a:p>
          <a:p>
            <a:pPr lvl="1"/>
            <a:r>
              <a:rPr lang="ru-RU" altLang="ko-KR" smtClean="0"/>
              <a:t>Second level</a:t>
            </a:r>
          </a:p>
          <a:p>
            <a:pPr lvl="2"/>
            <a:r>
              <a:rPr lang="ru-RU" altLang="ko-KR" smtClean="0"/>
              <a:t>Third level</a:t>
            </a:r>
          </a:p>
          <a:p>
            <a:pPr lvl="3"/>
            <a:r>
              <a:rPr lang="ru-RU" altLang="ko-KR" smtClean="0"/>
              <a:t>Fourth level</a:t>
            </a:r>
          </a:p>
          <a:p>
            <a:pPr lvl="4"/>
            <a:r>
              <a:rPr lang="ru-RU" altLang="ko-KR" smtClean="0"/>
              <a:t>Fifth level</a:t>
            </a:r>
            <a:endParaRPr lang="en-US" altLang="ko-KR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latinLnBrk="1">
              <a:defRPr kumimoji="1" sz="1400" i="0" baseline="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1">
              <a:defRPr kumimoji="1" sz="1400" i="0" baseline="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defRPr kumimoji="1" sz="1400" i="0" baseline="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6F1B29-44BC-46CC-9634-1E09489596A3}" type="slidenum">
              <a:rPr lang="en-US" altLang="ko-KR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ko-KR"/>
          </a:p>
        </p:txBody>
      </p:sp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60350"/>
            <a:ext cx="81486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Times New Roman" pitchFamily="18" charset="0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Times New Roman" pitchFamily="18" charset="0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Times New Roman" pitchFamily="18" charset="0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Times New Roman" pitchFamily="18" charset="0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Times New Roman" pitchFamily="18" charset="0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Times New Roman" pitchFamily="18" charset="0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Times New Roman" pitchFamily="18" charset="0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200" b="1">
          <a:solidFill>
            <a:schemeClr val="bg1"/>
          </a:solidFill>
          <a:latin typeface="Times New Roman" pitchFamily="18" charset="0"/>
          <a:ea typeface="굴림" pitchFamily="50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allery.hd.org/_exhibits/money/_more2006/_more12/India-INR-Indian-Rupees-fifty-Rs-50-Rs50-rupee-note-perforated-front-1-DHD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Inductive Learning Activity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441825"/>
          </a:xfrm>
        </p:spPr>
        <p:txBody>
          <a:bodyPr/>
          <a:lstStyle/>
          <a:p>
            <a:pPr indent="0" algn="ctr">
              <a:spcBef>
                <a:spcPts val="0"/>
              </a:spcBef>
              <a:buFontTx/>
              <a:buNone/>
            </a:pPr>
            <a:r>
              <a:rPr lang="en-US" sz="4800" dirty="0" smtClean="0"/>
              <a:t>What would you like to see </a:t>
            </a:r>
          </a:p>
          <a:p>
            <a:pPr indent="0" algn="ctr">
              <a:spcBef>
                <a:spcPts val="0"/>
              </a:spcBef>
              <a:buFontTx/>
              <a:buNone/>
            </a:pPr>
            <a:r>
              <a:rPr lang="en-US" sz="4800" dirty="0" smtClean="0"/>
              <a:t>last on the earth beyond </a:t>
            </a:r>
          </a:p>
          <a:p>
            <a:pPr indent="0" algn="ctr">
              <a:spcBef>
                <a:spcPts val="0"/>
              </a:spcBef>
              <a:buFontTx/>
              <a:buNone/>
            </a:pPr>
            <a:r>
              <a:rPr lang="en-US" sz="4800" dirty="0" smtClean="0"/>
              <a:t>your lifetime? Write down at least 3 ideas.</a:t>
            </a:r>
          </a:p>
          <a:p>
            <a:pPr algn="ctr">
              <a:buFontTx/>
              <a:buNone/>
            </a:pPr>
            <a:r>
              <a:rPr lang="en-US" sz="3200" dirty="0" smtClean="0"/>
              <a:t>Could </a:t>
            </a:r>
            <a:r>
              <a:rPr lang="en-US" sz="3200" dirty="0" smtClean="0"/>
              <a:t>be a place, a concept…anything that comes to mind.</a:t>
            </a: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*you’ll be asked to share them!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5800" y="762000"/>
            <a:ext cx="2590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4000" i="1" baseline="-25000">
                <a:solidFill>
                  <a:srgbClr val="000000"/>
                </a:solidFill>
                <a:latin typeface="Franklin Gothic Demi" pitchFamily="34" charset="0"/>
                <a:ea typeface="굴림" pitchFamily="34" charset="-127"/>
              </a:rPr>
              <a:t>Economics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24200" y="762000"/>
            <a:ext cx="2590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4000" i="1" baseline="-25000">
                <a:solidFill>
                  <a:srgbClr val="000000"/>
                </a:solidFill>
                <a:latin typeface="Franklin Gothic Demi" pitchFamily="34" charset="0"/>
                <a:ea typeface="굴림" pitchFamily="34" charset="-127"/>
              </a:rPr>
              <a:t>Social Equity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172200" y="838200"/>
            <a:ext cx="2590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4000" i="1" baseline="-25000">
                <a:solidFill>
                  <a:srgbClr val="000000"/>
                </a:solidFill>
                <a:latin typeface="Franklin Gothic Demi" pitchFamily="34" charset="0"/>
                <a:ea typeface="굴림" pitchFamily="34" charset="-127"/>
              </a:rPr>
              <a:t>Environment</a:t>
            </a:r>
          </a:p>
        </p:txBody>
      </p:sp>
      <p:cxnSp>
        <p:nvCxnSpPr>
          <p:cNvPr id="13" name="Straight Connector 12"/>
          <p:cNvCxnSpPr/>
          <p:nvPr/>
        </p:nvCxnSpPr>
        <p:spPr>
          <a:xfrm rot="5400000" flipH="1" flipV="1">
            <a:off x="228600" y="3657600"/>
            <a:ext cx="548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3238500" y="3543300"/>
            <a:ext cx="541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200" y="1676400"/>
            <a:ext cx="2895600" cy="3621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sz="2800" baseline="-25000" dirty="0">
                <a:solidFill>
                  <a:srgbClr val="000000"/>
                </a:solidFill>
                <a:ea typeface="굴림" pitchFamily="34" charset="-127"/>
              </a:rPr>
              <a:t>World trade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sz="2800" baseline="-25000" dirty="0">
                <a:solidFill>
                  <a:srgbClr val="000000"/>
                </a:solidFill>
                <a:ea typeface="굴림" pitchFamily="34" charset="-127"/>
              </a:rPr>
              <a:t>Investment in new 	inventions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sz="2800" baseline="-25000" dirty="0">
                <a:solidFill>
                  <a:srgbClr val="000000"/>
                </a:solidFill>
                <a:ea typeface="굴림" pitchFamily="34" charset="-127"/>
              </a:rPr>
              <a:t>A Living wage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sz="2800" baseline="-25000" dirty="0">
                <a:solidFill>
                  <a:srgbClr val="000000"/>
                </a:solidFill>
                <a:ea typeface="굴림" pitchFamily="34" charset="-127"/>
              </a:rPr>
              <a:t>Public investment in 	social projects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sz="2800" baseline="-25000" dirty="0">
                <a:solidFill>
                  <a:srgbClr val="000000"/>
                </a:solidFill>
                <a:ea typeface="굴림" pitchFamily="34" charset="-127"/>
              </a:rPr>
              <a:t>Monetary systems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800" baseline="-25000" dirty="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800" baseline="-25000" dirty="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800" baseline="-25000" dirty="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800" baseline="-25000" dirty="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i="1" baseline="-25000" dirty="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i="1" baseline="-25000" dirty="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99336" name="TextBox 17"/>
          <p:cNvSpPr txBox="1">
            <a:spLocks noChangeArrowheads="1"/>
          </p:cNvSpPr>
          <p:nvPr/>
        </p:nvSpPr>
        <p:spPr bwMode="auto">
          <a:xfrm>
            <a:off x="3048000" y="1600200"/>
            <a:ext cx="2895600" cy="534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An Education System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Museums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National Parks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Public transportation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Health care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Clean water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Air to breath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Family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A functioning government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latin typeface="Eras Bold ITC" pitchFamily="34" charset="0"/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latin typeface="Eras Bold ITC" pitchFamily="34" charset="0"/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i="1" baseline="-250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i="1" baseline="-250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99337" name="TextBox 18"/>
          <p:cNvSpPr txBox="1">
            <a:spLocks noChangeArrowheads="1"/>
          </p:cNvSpPr>
          <p:nvPr/>
        </p:nvSpPr>
        <p:spPr bwMode="auto">
          <a:xfrm>
            <a:off x="6096000" y="1600200"/>
            <a:ext cx="28194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Forests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Open spaces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Oceans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Wildlife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Varied climates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Air to breath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Clean water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Polar ice caps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Snow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Endangered species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sz="2800" baseline="-25000">
                <a:solidFill>
                  <a:srgbClr val="000000"/>
                </a:solidFill>
                <a:ea typeface="굴림" pitchFamily="34" charset="-127"/>
              </a:rPr>
              <a:t>Fish in the oceans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latin typeface="Eras Bold ITC" pitchFamily="34" charset="0"/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800" baseline="-25000">
              <a:solidFill>
                <a:srgbClr val="000000"/>
              </a:solidFill>
              <a:latin typeface="Eras Bold ITC" pitchFamily="34" charset="0"/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i="1" baseline="-250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i="1" baseline="-250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pic>
        <p:nvPicPr>
          <p:cNvPr id="480258" name="Picture 2" descr="Thumbnai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800600"/>
            <a:ext cx="24384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0260" name="Picture 4" descr="http://www.gridpp.ac.uk/about/People%2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4800600"/>
            <a:ext cx="21367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0262" name="Picture 6" descr="http://www.cerpa.appstate.edu/images/environmen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5029200"/>
            <a:ext cx="1993900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8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8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8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3600" smtClean="0">
                <a:latin typeface="Calibri" pitchFamily="34" charset="0"/>
              </a:rPr>
              <a:t>Sustainability  =</a:t>
            </a: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>
          <a:xfrm>
            <a:off x="457200" y="990600"/>
            <a:ext cx="8229600" cy="1905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mtClean="0">
                <a:latin typeface="Calibri" pitchFamily="34" charset="0"/>
              </a:rPr>
              <a:t>Meeting the needs of the current generation without compromising the needs of future generations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1447800" y="2057400"/>
            <a:ext cx="6172200" cy="4267200"/>
            <a:chOff x="2286000" y="2590800"/>
            <a:chExt cx="3978275" cy="3017837"/>
          </a:xfrm>
        </p:grpSpPr>
        <p:sp>
          <p:nvSpPr>
            <p:cNvPr id="100357" name="Text Box 2"/>
            <p:cNvSpPr txBox="1">
              <a:spLocks noChangeArrowheads="1"/>
            </p:cNvSpPr>
            <p:nvPr/>
          </p:nvSpPr>
          <p:spPr bwMode="auto">
            <a:xfrm>
              <a:off x="2286000" y="5312061"/>
              <a:ext cx="1261311" cy="2826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>
                  <a:solidFill>
                    <a:srgbClr val="000000"/>
                  </a:solidFill>
                  <a:latin typeface="Bookman Old Style" pitchFamily="18" charset="0"/>
                  <a:ea typeface="굴림" pitchFamily="34" charset="-127"/>
                </a:rPr>
                <a:t>Environment</a:t>
              </a:r>
              <a:endParaRPr lang="en-US" sz="1400" b="1">
                <a:solidFill>
                  <a:srgbClr val="000000"/>
                </a:solidFill>
                <a:ea typeface="굴림" pitchFamily="34" charset="-127"/>
              </a:endParaRPr>
            </a:p>
          </p:txBody>
        </p:sp>
        <p:sp>
          <p:nvSpPr>
            <p:cNvPr id="100358" name="Text Box 3"/>
            <p:cNvSpPr txBox="1">
              <a:spLocks noChangeArrowheads="1"/>
            </p:cNvSpPr>
            <p:nvPr/>
          </p:nvSpPr>
          <p:spPr bwMode="auto">
            <a:xfrm>
              <a:off x="5196670" y="5312061"/>
              <a:ext cx="1067605" cy="296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>
                  <a:solidFill>
                    <a:srgbClr val="000000"/>
                  </a:solidFill>
                  <a:latin typeface="Bookman Old Style" pitchFamily="18" charset="0"/>
                  <a:ea typeface="굴림" pitchFamily="34" charset="-127"/>
                </a:rPr>
                <a:t>Economics</a:t>
              </a:r>
              <a:endParaRPr lang="en-US" sz="1400" b="1">
                <a:solidFill>
                  <a:srgbClr val="000000"/>
                </a:solidFill>
                <a:ea typeface="굴림" pitchFamily="34" charset="-127"/>
              </a:endParaRPr>
            </a:p>
          </p:txBody>
        </p:sp>
        <p:sp>
          <p:nvSpPr>
            <p:cNvPr id="100359" name="Text Box 4"/>
            <p:cNvSpPr txBox="1">
              <a:spLocks noChangeArrowheads="1"/>
            </p:cNvSpPr>
            <p:nvPr/>
          </p:nvSpPr>
          <p:spPr bwMode="auto">
            <a:xfrm>
              <a:off x="3620348" y="2590800"/>
              <a:ext cx="1455017" cy="296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>
                  <a:solidFill>
                    <a:srgbClr val="000000"/>
                  </a:solidFill>
                  <a:latin typeface="Bookman Old Style" pitchFamily="18" charset="0"/>
                  <a:ea typeface="굴림" pitchFamily="34" charset="-127"/>
                </a:rPr>
                <a:t>Social Equity</a:t>
              </a:r>
              <a:endParaRPr lang="en-US" sz="1400" b="1">
                <a:solidFill>
                  <a:srgbClr val="000000"/>
                </a:solidFill>
                <a:ea typeface="굴림" pitchFamily="34" charset="-127"/>
              </a:endParaRP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771216" y="2961679"/>
              <a:ext cx="3153279" cy="2349747"/>
              <a:chOff x="3725" y="2466"/>
              <a:chExt cx="4965" cy="3700"/>
            </a:xfrm>
          </p:grpSpPr>
          <p:sp>
            <p:nvSpPr>
              <p:cNvPr id="100361" name="AutoShape 6"/>
              <p:cNvSpPr>
                <a:spLocks noChangeArrowheads="1"/>
              </p:cNvSpPr>
              <p:nvPr/>
            </p:nvSpPr>
            <p:spPr bwMode="auto">
              <a:xfrm>
                <a:off x="4107" y="2661"/>
                <a:ext cx="4201" cy="331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r" fontAlgn="base" latinLnBrk="1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i="1" baseline="-250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65546" name="Line 7"/>
              <p:cNvSpPr>
                <a:spLocks noChangeShapeType="1"/>
              </p:cNvSpPr>
              <p:nvPr/>
            </p:nvSpPr>
            <p:spPr bwMode="auto">
              <a:xfrm>
                <a:off x="6207" y="2724"/>
                <a:ext cx="0" cy="187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65547" name="Line 8"/>
              <p:cNvSpPr>
                <a:spLocks noChangeShapeType="1"/>
              </p:cNvSpPr>
              <p:nvPr/>
            </p:nvSpPr>
            <p:spPr bwMode="auto">
              <a:xfrm flipH="1" flipV="1">
                <a:off x="6207" y="4610"/>
                <a:ext cx="2101" cy="13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65548" name="Line 9"/>
              <p:cNvSpPr>
                <a:spLocks noChangeShapeType="1"/>
              </p:cNvSpPr>
              <p:nvPr/>
            </p:nvSpPr>
            <p:spPr bwMode="auto">
              <a:xfrm flipH="1">
                <a:off x="4107" y="4610"/>
                <a:ext cx="2101" cy="13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65" name="Rectangle 10"/>
              <p:cNvSpPr>
                <a:spLocks noChangeArrowheads="1"/>
              </p:cNvSpPr>
              <p:nvPr/>
            </p:nvSpPr>
            <p:spPr bwMode="auto">
              <a:xfrm>
                <a:off x="6589" y="4998"/>
                <a:ext cx="382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en-US" sz="800" b="1">
                    <a:solidFill>
                      <a:srgbClr val="008000"/>
                    </a:solidFill>
                    <a:latin typeface="Calibri" pitchFamily="34" charset="0"/>
                    <a:ea typeface="굴림" pitchFamily="34" charset="-127"/>
                  </a:rPr>
                  <a:t>1</a:t>
                </a: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66" name="Rectangle 11"/>
              <p:cNvSpPr>
                <a:spLocks noChangeArrowheads="1"/>
              </p:cNvSpPr>
              <p:nvPr/>
            </p:nvSpPr>
            <p:spPr bwMode="auto">
              <a:xfrm>
                <a:off x="7162" y="5388"/>
                <a:ext cx="382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en-US" sz="800" b="1">
                    <a:solidFill>
                      <a:srgbClr val="008000"/>
                    </a:solidFill>
                    <a:latin typeface="Calibri" pitchFamily="34" charset="0"/>
                    <a:ea typeface="굴림" pitchFamily="34" charset="-127"/>
                  </a:rPr>
                  <a:t>2</a:t>
                </a: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67" name="Rectangle 12"/>
              <p:cNvSpPr>
                <a:spLocks noChangeArrowheads="1"/>
              </p:cNvSpPr>
              <p:nvPr/>
            </p:nvSpPr>
            <p:spPr bwMode="auto">
              <a:xfrm>
                <a:off x="7735" y="5582"/>
                <a:ext cx="382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68" name="Rectangle 13"/>
              <p:cNvSpPr>
                <a:spLocks noChangeArrowheads="1"/>
              </p:cNvSpPr>
              <p:nvPr/>
            </p:nvSpPr>
            <p:spPr bwMode="auto">
              <a:xfrm>
                <a:off x="5444" y="4998"/>
                <a:ext cx="382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en-US" sz="800" b="1">
                    <a:solidFill>
                      <a:srgbClr val="008000"/>
                    </a:solidFill>
                    <a:latin typeface="Calibri" pitchFamily="34" charset="0"/>
                    <a:ea typeface="굴림" pitchFamily="34" charset="-127"/>
                  </a:rPr>
                  <a:t>1</a:t>
                </a: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69" name="Rectangle 14"/>
              <p:cNvSpPr>
                <a:spLocks noChangeArrowheads="1"/>
              </p:cNvSpPr>
              <p:nvPr/>
            </p:nvSpPr>
            <p:spPr bwMode="auto">
              <a:xfrm>
                <a:off x="4871" y="5388"/>
                <a:ext cx="382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en-US" sz="800" b="1">
                    <a:solidFill>
                      <a:srgbClr val="008000"/>
                    </a:solidFill>
                    <a:latin typeface="Calibri" pitchFamily="34" charset="0"/>
                    <a:ea typeface="굴림" pitchFamily="34" charset="-127"/>
                  </a:rPr>
                  <a:t>2</a:t>
                </a: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70" name="Rectangle 15"/>
              <p:cNvSpPr>
                <a:spLocks noChangeArrowheads="1"/>
              </p:cNvSpPr>
              <p:nvPr/>
            </p:nvSpPr>
            <p:spPr bwMode="auto">
              <a:xfrm>
                <a:off x="4298" y="5582"/>
                <a:ext cx="382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71" name="Rectangle 16"/>
              <p:cNvSpPr>
                <a:spLocks noChangeArrowheads="1"/>
              </p:cNvSpPr>
              <p:nvPr/>
            </p:nvSpPr>
            <p:spPr bwMode="auto">
              <a:xfrm>
                <a:off x="6080" y="4024"/>
                <a:ext cx="381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en-US" sz="800" b="1">
                    <a:solidFill>
                      <a:srgbClr val="008000"/>
                    </a:solidFill>
                    <a:latin typeface="Calibri" pitchFamily="34" charset="0"/>
                    <a:ea typeface="굴림" pitchFamily="34" charset="-127"/>
                  </a:rPr>
                  <a:t>1</a:t>
                </a: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72" name="Rectangle 17"/>
              <p:cNvSpPr>
                <a:spLocks noChangeArrowheads="1"/>
              </p:cNvSpPr>
              <p:nvPr/>
            </p:nvSpPr>
            <p:spPr bwMode="auto">
              <a:xfrm>
                <a:off x="6077" y="3245"/>
                <a:ext cx="381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en-US" sz="800" b="1">
                    <a:solidFill>
                      <a:srgbClr val="008000"/>
                    </a:solidFill>
                    <a:latin typeface="Calibri" pitchFamily="34" charset="0"/>
                    <a:ea typeface="굴림" pitchFamily="34" charset="-127"/>
                  </a:rPr>
                  <a:t>2</a:t>
                </a: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73" name="Rectangle 18"/>
              <p:cNvSpPr>
                <a:spLocks noChangeArrowheads="1"/>
              </p:cNvSpPr>
              <p:nvPr/>
            </p:nvSpPr>
            <p:spPr bwMode="auto">
              <a:xfrm>
                <a:off x="6017" y="4609"/>
                <a:ext cx="381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en-US" sz="800" b="1">
                    <a:solidFill>
                      <a:srgbClr val="008000"/>
                    </a:solidFill>
                    <a:latin typeface="Times New Roman" pitchFamily="18" charset="0"/>
                    <a:ea typeface="굴림" pitchFamily="34" charset="-127"/>
                  </a:rPr>
                  <a:t>0</a:t>
                </a: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74" name="Rectangle 19"/>
              <p:cNvSpPr>
                <a:spLocks noChangeArrowheads="1"/>
              </p:cNvSpPr>
              <p:nvPr/>
            </p:nvSpPr>
            <p:spPr bwMode="auto">
              <a:xfrm>
                <a:off x="6080" y="2466"/>
                <a:ext cx="381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en-US" sz="800" b="1">
                    <a:solidFill>
                      <a:srgbClr val="008000"/>
                    </a:solidFill>
                    <a:latin typeface="Calibri" pitchFamily="34" charset="0"/>
                    <a:ea typeface="굴림" pitchFamily="34" charset="-127"/>
                  </a:rPr>
                  <a:t>3</a:t>
                </a: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75" name="Rectangle 20"/>
              <p:cNvSpPr>
                <a:spLocks noChangeArrowheads="1"/>
              </p:cNvSpPr>
              <p:nvPr/>
            </p:nvSpPr>
            <p:spPr bwMode="auto">
              <a:xfrm>
                <a:off x="8308" y="5971"/>
                <a:ext cx="382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en-US" sz="800" b="1">
                    <a:solidFill>
                      <a:srgbClr val="008000"/>
                    </a:solidFill>
                    <a:latin typeface="Calibri" pitchFamily="34" charset="0"/>
                    <a:ea typeface="굴림" pitchFamily="34" charset="-127"/>
                  </a:rPr>
                  <a:t>3</a:t>
                </a: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  <p:sp>
            <p:nvSpPr>
              <p:cNvPr id="100376" name="Rectangle 21"/>
              <p:cNvSpPr>
                <a:spLocks noChangeArrowheads="1"/>
              </p:cNvSpPr>
              <p:nvPr/>
            </p:nvSpPr>
            <p:spPr bwMode="auto">
              <a:xfrm>
                <a:off x="3725" y="5971"/>
                <a:ext cx="382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en-US" sz="800" b="1">
                    <a:solidFill>
                      <a:srgbClr val="008000"/>
                    </a:solidFill>
                    <a:latin typeface="Calibri" pitchFamily="34" charset="0"/>
                    <a:ea typeface="굴림" pitchFamily="34" charset="-127"/>
                  </a:rPr>
                  <a:t>3</a:t>
                </a:r>
                <a:endParaRPr lang="en-US">
                  <a:solidFill>
                    <a:srgbClr val="000000"/>
                  </a:solidFill>
                  <a:ea typeface="굴림" pitchFamily="34" charset="-127"/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ub2">
  <a:themeElements>
    <a:clrScheme name="sub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ub2">
      <a:majorFont>
        <a:latin typeface="Times New Roman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1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1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sub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ub1">
  <a:themeElements>
    <a:clrScheme name="sub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ub1">
      <a:majorFont>
        <a:latin typeface="Times New Roman"/>
        <a:ea typeface="굴림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1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1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sub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127</Words>
  <Application>Microsoft Office PowerPoint</Application>
  <PresentationFormat>On-screen Show (4:3)</PresentationFormat>
  <Paragraphs>75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1_sub2</vt:lpstr>
      <vt:lpstr>1_Default Design</vt:lpstr>
      <vt:lpstr>2_sub1</vt:lpstr>
      <vt:lpstr>Inductive Learning Activity</vt:lpstr>
      <vt:lpstr>Slide 2</vt:lpstr>
      <vt:lpstr>Sustainability  =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Inductive Learning Activity</dc:title>
  <dc:creator>Rachel1</dc:creator>
  <cp:lastModifiedBy>Rachel1</cp:lastModifiedBy>
  <cp:revision>1</cp:revision>
  <dcterms:created xsi:type="dcterms:W3CDTF">2010-04-25T23:21:27Z</dcterms:created>
  <dcterms:modified xsi:type="dcterms:W3CDTF">2010-04-25T23:23:41Z</dcterms:modified>
</cp:coreProperties>
</file>