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bin" ContentType="application/vnd.openxmlformats-officedocument.oleObject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32" r:id="rId2"/>
  </p:sldMasterIdLst>
  <p:notesMasterIdLst>
    <p:notesMasterId r:id="rId21"/>
  </p:notesMasterIdLst>
  <p:sldIdLst>
    <p:sldId id="285" r:id="rId3"/>
    <p:sldId id="293" r:id="rId4"/>
    <p:sldId id="292" r:id="rId5"/>
    <p:sldId id="288" r:id="rId6"/>
    <p:sldId id="294" r:id="rId7"/>
    <p:sldId id="287" r:id="rId8"/>
    <p:sldId id="289" r:id="rId9"/>
    <p:sldId id="297" r:id="rId10"/>
    <p:sldId id="298" r:id="rId11"/>
    <p:sldId id="299" r:id="rId12"/>
    <p:sldId id="290" r:id="rId13"/>
    <p:sldId id="291" r:id="rId14"/>
    <p:sldId id="281" r:id="rId15"/>
    <p:sldId id="279" r:id="rId16"/>
    <p:sldId id="283" r:id="rId17"/>
    <p:sldId id="284" r:id="rId18"/>
    <p:sldId id="296" r:id="rId19"/>
    <p:sldId id="295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6713"/>
    <a:srgbClr val="924900"/>
    <a:srgbClr val="663300"/>
    <a:srgbClr val="000000"/>
    <a:srgbClr val="FF3399"/>
    <a:srgbClr val="FFFF00"/>
    <a:srgbClr val="B3D3EA"/>
    <a:srgbClr val="78ADC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610" autoAdjust="0"/>
    <p:restoredTop sz="96717" autoAdjust="0"/>
  </p:normalViewPr>
  <p:slideViewPr>
    <p:cSldViewPr>
      <p:cViewPr>
        <p:scale>
          <a:sx n="66" d="100"/>
          <a:sy n="66" d="100"/>
        </p:scale>
        <p:origin x="-246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C6DCDF-CD13-423F-8723-73979195325F}" type="doc">
      <dgm:prSet loTypeId="urn:microsoft.com/office/officeart/2005/8/layout/radial6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9D9EB22-E011-4BF8-A090-D04BD398B367}">
      <dgm:prSet phldrT="[Text]"/>
      <dgm:spPr/>
      <dgm:t>
        <a:bodyPr/>
        <a:lstStyle/>
        <a:p>
          <a:r>
            <a:rPr lang="en-US" dirty="0" smtClean="0"/>
            <a:t>atoms</a:t>
          </a:r>
          <a:endParaRPr lang="en-US" dirty="0"/>
        </a:p>
      </dgm:t>
    </dgm:pt>
    <dgm:pt modelId="{6B4E1BBE-3111-4387-B7FD-636A2A346EDD}" type="parTrans" cxnId="{AFAF2884-E2DA-4EDB-BCC4-91150A54CFFC}">
      <dgm:prSet/>
      <dgm:spPr/>
      <dgm:t>
        <a:bodyPr/>
        <a:lstStyle/>
        <a:p>
          <a:endParaRPr lang="en-US"/>
        </a:p>
      </dgm:t>
    </dgm:pt>
    <dgm:pt modelId="{478CC8B7-49DB-4BFC-8E6E-5DDED31D6C4A}" type="sibTrans" cxnId="{AFAF2884-E2DA-4EDB-BCC4-91150A54CFFC}">
      <dgm:prSet/>
      <dgm:spPr/>
      <dgm:t>
        <a:bodyPr/>
        <a:lstStyle/>
        <a:p>
          <a:endParaRPr lang="en-US"/>
        </a:p>
      </dgm:t>
    </dgm:pt>
    <dgm:pt modelId="{DCC38CC5-A17F-443E-9717-CA295912F37E}">
      <dgm:prSet phldrT="[Text]"/>
      <dgm:spPr/>
      <dgm:t>
        <a:bodyPr/>
        <a:lstStyle/>
        <a:p>
          <a:r>
            <a:rPr lang="en-US" dirty="0" smtClean="0"/>
            <a:t>Make everything that exists</a:t>
          </a:r>
          <a:endParaRPr lang="en-US" dirty="0"/>
        </a:p>
      </dgm:t>
    </dgm:pt>
    <dgm:pt modelId="{32724BAE-597E-4BC4-837D-3119896DDE68}" type="parTrans" cxnId="{F29B8032-1943-41F4-A291-990A3BB45A8E}">
      <dgm:prSet/>
      <dgm:spPr/>
      <dgm:t>
        <a:bodyPr/>
        <a:lstStyle/>
        <a:p>
          <a:endParaRPr lang="en-US"/>
        </a:p>
      </dgm:t>
    </dgm:pt>
    <dgm:pt modelId="{1FBC6DBA-8116-40BB-A21F-A09E12604F8E}" type="sibTrans" cxnId="{F29B8032-1943-41F4-A291-990A3BB45A8E}">
      <dgm:prSet/>
      <dgm:spPr/>
      <dgm:t>
        <a:bodyPr/>
        <a:lstStyle/>
        <a:p>
          <a:endParaRPr lang="en-US"/>
        </a:p>
      </dgm:t>
    </dgm:pt>
    <dgm:pt modelId="{0A3DD992-09E7-4744-8D13-7571F1FC97FB}">
      <dgm:prSet phldrT="[Text]"/>
      <dgm:spPr/>
      <dgm:t>
        <a:bodyPr/>
        <a:lstStyle/>
        <a:p>
          <a:r>
            <a:rPr lang="en-US" dirty="0" smtClean="0"/>
            <a:t>Form bonds</a:t>
          </a:r>
          <a:endParaRPr lang="en-US" dirty="0"/>
        </a:p>
      </dgm:t>
    </dgm:pt>
    <dgm:pt modelId="{2627DE10-6F40-4FC6-A074-71EFBFB5B5CD}" type="parTrans" cxnId="{E0B37B10-ECC7-48C9-8185-8E090DBFEC12}">
      <dgm:prSet/>
      <dgm:spPr/>
      <dgm:t>
        <a:bodyPr/>
        <a:lstStyle/>
        <a:p>
          <a:endParaRPr lang="en-US"/>
        </a:p>
      </dgm:t>
    </dgm:pt>
    <dgm:pt modelId="{3F9D8EAF-89B2-4632-B7BD-13A9377DDD2D}" type="sibTrans" cxnId="{E0B37B10-ECC7-48C9-8185-8E090DBFEC12}">
      <dgm:prSet/>
      <dgm:spPr/>
      <dgm:t>
        <a:bodyPr/>
        <a:lstStyle/>
        <a:p>
          <a:endParaRPr lang="en-US"/>
        </a:p>
      </dgm:t>
    </dgm:pt>
    <dgm:pt modelId="{5B5EDE14-5F35-41F5-8629-9AF89CECD9F3}">
      <dgm:prSet phldrT="[Text]"/>
      <dgm:spPr/>
      <dgm:t>
        <a:bodyPr/>
        <a:lstStyle/>
        <a:p>
          <a:r>
            <a:rPr lang="en-US" dirty="0" smtClean="0"/>
            <a:t>They are metals, like iron (Fe) </a:t>
          </a:r>
          <a:endParaRPr lang="en-US" dirty="0"/>
        </a:p>
      </dgm:t>
    </dgm:pt>
    <dgm:pt modelId="{8F83961F-D6A7-4915-ABEE-72E336D8081C}" type="parTrans" cxnId="{A59AA842-CB00-4828-9A15-F25D3FDF5BEA}">
      <dgm:prSet/>
      <dgm:spPr/>
      <dgm:t>
        <a:bodyPr/>
        <a:lstStyle/>
        <a:p>
          <a:endParaRPr lang="en-US"/>
        </a:p>
      </dgm:t>
    </dgm:pt>
    <dgm:pt modelId="{8DB28D6D-429C-45C7-82B2-BCD10FC0B10F}" type="sibTrans" cxnId="{A59AA842-CB00-4828-9A15-F25D3FDF5BEA}">
      <dgm:prSet/>
      <dgm:spPr/>
      <dgm:t>
        <a:bodyPr/>
        <a:lstStyle/>
        <a:p>
          <a:endParaRPr lang="en-US"/>
        </a:p>
      </dgm:t>
    </dgm:pt>
    <dgm:pt modelId="{4C142155-BB8A-4DBB-8381-4D78CF57EFB4}">
      <dgm:prSet phldrT="[Text]"/>
      <dgm:spPr/>
      <dgm:t>
        <a:bodyPr/>
        <a:lstStyle/>
        <a:p>
          <a:r>
            <a:rPr lang="en-US" dirty="0" smtClean="0"/>
            <a:t>Electronegative or </a:t>
          </a:r>
        </a:p>
        <a:p>
          <a:r>
            <a:rPr lang="en-US" dirty="0" err="1" smtClean="0"/>
            <a:t>electronpositive</a:t>
          </a:r>
          <a:endParaRPr lang="en-US" dirty="0"/>
        </a:p>
      </dgm:t>
    </dgm:pt>
    <dgm:pt modelId="{E83095F5-8A01-444A-8CE4-2C60EEC0FE2E}" type="parTrans" cxnId="{C86C5196-68EB-4A42-B79A-8C4996CDC0F5}">
      <dgm:prSet/>
      <dgm:spPr/>
      <dgm:t>
        <a:bodyPr/>
        <a:lstStyle/>
        <a:p>
          <a:endParaRPr lang="en-US"/>
        </a:p>
      </dgm:t>
    </dgm:pt>
    <dgm:pt modelId="{7C4277BB-06A2-467F-89B0-B6677F7D5AF2}" type="sibTrans" cxnId="{C86C5196-68EB-4A42-B79A-8C4996CDC0F5}">
      <dgm:prSet/>
      <dgm:spPr/>
      <dgm:t>
        <a:bodyPr/>
        <a:lstStyle/>
        <a:p>
          <a:endParaRPr lang="en-US"/>
        </a:p>
      </dgm:t>
    </dgm:pt>
    <dgm:pt modelId="{6C063D7F-41CE-437C-A5EB-22E0B4B7AFC6}">
      <dgm:prSet phldrT="[Text]"/>
      <dgm:spPr/>
      <dgm:t>
        <a:bodyPr/>
        <a:lstStyle/>
        <a:p>
          <a:r>
            <a:rPr lang="en-US" dirty="0" smtClean="0"/>
            <a:t>OR non-metals, like sodium (Na)</a:t>
          </a:r>
          <a:endParaRPr lang="en-US" dirty="0"/>
        </a:p>
      </dgm:t>
    </dgm:pt>
    <dgm:pt modelId="{22DEAF3E-9C3B-4293-88D4-E26882514B6D}" type="parTrans" cxnId="{D7B9AFBA-3C8E-4964-9A6C-295CC6B02769}">
      <dgm:prSet/>
      <dgm:spPr/>
      <dgm:t>
        <a:bodyPr/>
        <a:lstStyle/>
        <a:p>
          <a:endParaRPr lang="en-US"/>
        </a:p>
      </dgm:t>
    </dgm:pt>
    <dgm:pt modelId="{59C9B433-114A-4F4B-A6A7-AB874C20FEA8}" type="sibTrans" cxnId="{D7B9AFBA-3C8E-4964-9A6C-295CC6B02769}">
      <dgm:prSet/>
      <dgm:spPr/>
      <dgm:t>
        <a:bodyPr/>
        <a:lstStyle/>
        <a:p>
          <a:endParaRPr lang="en-US"/>
        </a:p>
      </dgm:t>
    </dgm:pt>
    <dgm:pt modelId="{3DD0162C-86E0-4C65-BB25-E0A147DCF5B7}" type="pres">
      <dgm:prSet presAssocID="{ADC6DCDF-CD13-423F-8723-73979195325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544AE8F-F281-4174-8891-524A5DB8A611}" type="pres">
      <dgm:prSet presAssocID="{C9D9EB22-E011-4BF8-A090-D04BD398B367}" presName="centerShape" presStyleLbl="node0" presStyleIdx="0" presStyleCnt="1"/>
      <dgm:spPr/>
      <dgm:t>
        <a:bodyPr/>
        <a:lstStyle/>
        <a:p>
          <a:endParaRPr lang="en-US"/>
        </a:p>
      </dgm:t>
    </dgm:pt>
    <dgm:pt modelId="{C522176B-A070-4D9D-A5B0-6A8BEA8D5DB5}" type="pres">
      <dgm:prSet presAssocID="{DCC38CC5-A17F-443E-9717-CA295912F37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E19400-C0A1-4E93-AA9C-E78A1D3507B1}" type="pres">
      <dgm:prSet presAssocID="{DCC38CC5-A17F-443E-9717-CA295912F37E}" presName="dummy" presStyleCnt="0"/>
      <dgm:spPr/>
    </dgm:pt>
    <dgm:pt modelId="{7B09623C-2DDF-4F99-97CA-FD36E4666A8E}" type="pres">
      <dgm:prSet presAssocID="{1FBC6DBA-8116-40BB-A21F-A09E12604F8E}" presName="sibTrans" presStyleLbl="sibTrans2D1" presStyleIdx="0" presStyleCnt="5"/>
      <dgm:spPr/>
      <dgm:t>
        <a:bodyPr/>
        <a:lstStyle/>
        <a:p>
          <a:endParaRPr lang="en-US"/>
        </a:p>
      </dgm:t>
    </dgm:pt>
    <dgm:pt modelId="{ABF7004F-5D06-445C-A105-7B032C9C8A42}" type="pres">
      <dgm:prSet presAssocID="{0A3DD992-09E7-4744-8D13-7571F1FC97F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4BB37D-C846-4254-8315-42B7759298E0}" type="pres">
      <dgm:prSet presAssocID="{0A3DD992-09E7-4744-8D13-7571F1FC97FB}" presName="dummy" presStyleCnt="0"/>
      <dgm:spPr/>
    </dgm:pt>
    <dgm:pt modelId="{D88CD21F-41CE-4040-858D-39F3DCB168AA}" type="pres">
      <dgm:prSet presAssocID="{3F9D8EAF-89B2-4632-B7BD-13A9377DDD2D}" presName="sibTrans" presStyleLbl="sibTrans2D1" presStyleIdx="1" presStyleCnt="5"/>
      <dgm:spPr/>
      <dgm:t>
        <a:bodyPr/>
        <a:lstStyle/>
        <a:p>
          <a:endParaRPr lang="en-US"/>
        </a:p>
      </dgm:t>
    </dgm:pt>
    <dgm:pt modelId="{60A5F844-F530-458A-9DDE-E91855027C22}" type="pres">
      <dgm:prSet presAssocID="{5B5EDE14-5F35-41F5-8629-9AF89CECD9F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314CCF-5CB4-4F2C-B35A-BFDFAA283EC4}" type="pres">
      <dgm:prSet presAssocID="{5B5EDE14-5F35-41F5-8629-9AF89CECD9F3}" presName="dummy" presStyleCnt="0"/>
      <dgm:spPr/>
    </dgm:pt>
    <dgm:pt modelId="{3E652B80-D7BD-4456-9D69-5B254FD8C6B7}" type="pres">
      <dgm:prSet presAssocID="{8DB28D6D-429C-45C7-82B2-BCD10FC0B10F}" presName="sibTrans" presStyleLbl="sibTrans2D1" presStyleIdx="2" presStyleCnt="5"/>
      <dgm:spPr/>
      <dgm:t>
        <a:bodyPr/>
        <a:lstStyle/>
        <a:p>
          <a:endParaRPr lang="en-US"/>
        </a:p>
      </dgm:t>
    </dgm:pt>
    <dgm:pt modelId="{FFEE11D5-6A35-4C40-976D-C285748557A3}" type="pres">
      <dgm:prSet presAssocID="{6C063D7F-41CE-437C-A5EB-22E0B4B7AFC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8361DD-102E-4671-99B0-F24F3D42A7F2}" type="pres">
      <dgm:prSet presAssocID="{6C063D7F-41CE-437C-A5EB-22E0B4B7AFC6}" presName="dummy" presStyleCnt="0"/>
      <dgm:spPr/>
    </dgm:pt>
    <dgm:pt modelId="{02B3590E-9736-4BDA-BA03-32B7215138AE}" type="pres">
      <dgm:prSet presAssocID="{59C9B433-114A-4F4B-A6A7-AB874C20FEA8}" presName="sibTrans" presStyleLbl="sibTrans2D1" presStyleIdx="3" presStyleCnt="5"/>
      <dgm:spPr/>
      <dgm:t>
        <a:bodyPr/>
        <a:lstStyle/>
        <a:p>
          <a:endParaRPr lang="en-US"/>
        </a:p>
      </dgm:t>
    </dgm:pt>
    <dgm:pt modelId="{1C23AD69-B762-423B-B7F9-EB4B7F974BB9}" type="pres">
      <dgm:prSet presAssocID="{4C142155-BB8A-4DBB-8381-4D78CF57EFB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1144FE-2755-4F84-A999-DCD0B67B510A}" type="pres">
      <dgm:prSet presAssocID="{4C142155-BB8A-4DBB-8381-4D78CF57EFB4}" presName="dummy" presStyleCnt="0"/>
      <dgm:spPr/>
    </dgm:pt>
    <dgm:pt modelId="{452F2764-1FC3-4204-9984-5F13A14675A1}" type="pres">
      <dgm:prSet presAssocID="{7C4277BB-06A2-467F-89B0-B6677F7D5AF2}" presName="sibTrans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46EF95DF-EDF4-4FE8-8395-C459F6A671D4}" type="presOf" srcId="{7C4277BB-06A2-467F-89B0-B6677F7D5AF2}" destId="{452F2764-1FC3-4204-9984-5F13A14675A1}" srcOrd="0" destOrd="0" presId="urn:microsoft.com/office/officeart/2005/8/layout/radial6"/>
    <dgm:cxn modelId="{AFAF2884-E2DA-4EDB-BCC4-91150A54CFFC}" srcId="{ADC6DCDF-CD13-423F-8723-73979195325F}" destId="{C9D9EB22-E011-4BF8-A090-D04BD398B367}" srcOrd="0" destOrd="0" parTransId="{6B4E1BBE-3111-4387-B7FD-636A2A346EDD}" sibTransId="{478CC8B7-49DB-4BFC-8E6E-5DDED31D6C4A}"/>
    <dgm:cxn modelId="{7FF55D89-8EEA-46FA-9548-0DEDED463EF6}" type="presOf" srcId="{5B5EDE14-5F35-41F5-8629-9AF89CECD9F3}" destId="{60A5F844-F530-458A-9DDE-E91855027C22}" srcOrd="0" destOrd="0" presId="urn:microsoft.com/office/officeart/2005/8/layout/radial6"/>
    <dgm:cxn modelId="{F1F64DDC-509F-4F93-B6A6-E911284961E8}" type="presOf" srcId="{DCC38CC5-A17F-443E-9717-CA295912F37E}" destId="{C522176B-A070-4D9D-A5B0-6A8BEA8D5DB5}" srcOrd="0" destOrd="0" presId="urn:microsoft.com/office/officeart/2005/8/layout/radial6"/>
    <dgm:cxn modelId="{3E152A96-4FA5-4BA3-A521-6E5AC2BCECD6}" type="presOf" srcId="{6C063D7F-41CE-437C-A5EB-22E0B4B7AFC6}" destId="{FFEE11D5-6A35-4C40-976D-C285748557A3}" srcOrd="0" destOrd="0" presId="urn:microsoft.com/office/officeart/2005/8/layout/radial6"/>
    <dgm:cxn modelId="{1459CDB6-6266-4F6B-BF10-645F14266A4C}" type="presOf" srcId="{1FBC6DBA-8116-40BB-A21F-A09E12604F8E}" destId="{7B09623C-2DDF-4F99-97CA-FD36E4666A8E}" srcOrd="0" destOrd="0" presId="urn:microsoft.com/office/officeart/2005/8/layout/radial6"/>
    <dgm:cxn modelId="{D7B9AFBA-3C8E-4964-9A6C-295CC6B02769}" srcId="{C9D9EB22-E011-4BF8-A090-D04BD398B367}" destId="{6C063D7F-41CE-437C-A5EB-22E0B4B7AFC6}" srcOrd="3" destOrd="0" parTransId="{22DEAF3E-9C3B-4293-88D4-E26882514B6D}" sibTransId="{59C9B433-114A-4F4B-A6A7-AB874C20FEA8}"/>
    <dgm:cxn modelId="{A04B5F73-2EE6-4450-8387-0946329FE178}" type="presOf" srcId="{ADC6DCDF-CD13-423F-8723-73979195325F}" destId="{3DD0162C-86E0-4C65-BB25-E0A147DCF5B7}" srcOrd="0" destOrd="0" presId="urn:microsoft.com/office/officeart/2005/8/layout/radial6"/>
    <dgm:cxn modelId="{E0B37B10-ECC7-48C9-8185-8E090DBFEC12}" srcId="{C9D9EB22-E011-4BF8-A090-D04BD398B367}" destId="{0A3DD992-09E7-4744-8D13-7571F1FC97FB}" srcOrd="1" destOrd="0" parTransId="{2627DE10-6F40-4FC6-A074-71EFBFB5B5CD}" sibTransId="{3F9D8EAF-89B2-4632-B7BD-13A9377DDD2D}"/>
    <dgm:cxn modelId="{F5B02B2A-5A69-4DAD-B016-2E6527C05A21}" type="presOf" srcId="{59C9B433-114A-4F4B-A6A7-AB874C20FEA8}" destId="{02B3590E-9736-4BDA-BA03-32B7215138AE}" srcOrd="0" destOrd="0" presId="urn:microsoft.com/office/officeart/2005/8/layout/radial6"/>
    <dgm:cxn modelId="{A59AA842-CB00-4828-9A15-F25D3FDF5BEA}" srcId="{C9D9EB22-E011-4BF8-A090-D04BD398B367}" destId="{5B5EDE14-5F35-41F5-8629-9AF89CECD9F3}" srcOrd="2" destOrd="0" parTransId="{8F83961F-D6A7-4915-ABEE-72E336D8081C}" sibTransId="{8DB28D6D-429C-45C7-82B2-BCD10FC0B10F}"/>
    <dgm:cxn modelId="{C1E04905-AFC8-4453-9D00-82C62E8A346A}" type="presOf" srcId="{3F9D8EAF-89B2-4632-B7BD-13A9377DDD2D}" destId="{D88CD21F-41CE-4040-858D-39F3DCB168AA}" srcOrd="0" destOrd="0" presId="urn:microsoft.com/office/officeart/2005/8/layout/radial6"/>
    <dgm:cxn modelId="{11238866-B1C2-4302-99CD-504BF1B2215B}" type="presOf" srcId="{8DB28D6D-429C-45C7-82B2-BCD10FC0B10F}" destId="{3E652B80-D7BD-4456-9D69-5B254FD8C6B7}" srcOrd="0" destOrd="0" presId="urn:microsoft.com/office/officeart/2005/8/layout/radial6"/>
    <dgm:cxn modelId="{E6B24B8F-0D76-4247-A860-6812BB2D37B5}" type="presOf" srcId="{C9D9EB22-E011-4BF8-A090-D04BD398B367}" destId="{A544AE8F-F281-4174-8891-524A5DB8A611}" srcOrd="0" destOrd="0" presId="urn:microsoft.com/office/officeart/2005/8/layout/radial6"/>
    <dgm:cxn modelId="{ABE8AD2B-2793-41C8-A8CA-12D42CA80ACA}" type="presOf" srcId="{0A3DD992-09E7-4744-8D13-7571F1FC97FB}" destId="{ABF7004F-5D06-445C-A105-7B032C9C8A42}" srcOrd="0" destOrd="0" presId="urn:microsoft.com/office/officeart/2005/8/layout/radial6"/>
    <dgm:cxn modelId="{C86C5196-68EB-4A42-B79A-8C4996CDC0F5}" srcId="{C9D9EB22-E011-4BF8-A090-D04BD398B367}" destId="{4C142155-BB8A-4DBB-8381-4D78CF57EFB4}" srcOrd="4" destOrd="0" parTransId="{E83095F5-8A01-444A-8CE4-2C60EEC0FE2E}" sibTransId="{7C4277BB-06A2-467F-89B0-B6677F7D5AF2}"/>
    <dgm:cxn modelId="{F29B8032-1943-41F4-A291-990A3BB45A8E}" srcId="{C9D9EB22-E011-4BF8-A090-D04BD398B367}" destId="{DCC38CC5-A17F-443E-9717-CA295912F37E}" srcOrd="0" destOrd="0" parTransId="{32724BAE-597E-4BC4-837D-3119896DDE68}" sibTransId="{1FBC6DBA-8116-40BB-A21F-A09E12604F8E}"/>
    <dgm:cxn modelId="{4B1967BD-63CE-4B11-98AD-037A33291F1F}" type="presOf" srcId="{4C142155-BB8A-4DBB-8381-4D78CF57EFB4}" destId="{1C23AD69-B762-423B-B7F9-EB4B7F974BB9}" srcOrd="0" destOrd="0" presId="urn:microsoft.com/office/officeart/2005/8/layout/radial6"/>
    <dgm:cxn modelId="{A3808772-DAFD-47B9-9511-D6A86B3EBCCD}" type="presParOf" srcId="{3DD0162C-86E0-4C65-BB25-E0A147DCF5B7}" destId="{A544AE8F-F281-4174-8891-524A5DB8A611}" srcOrd="0" destOrd="0" presId="urn:microsoft.com/office/officeart/2005/8/layout/radial6"/>
    <dgm:cxn modelId="{1C9F292A-8AF0-4B18-902E-888D4B634977}" type="presParOf" srcId="{3DD0162C-86E0-4C65-BB25-E0A147DCF5B7}" destId="{C522176B-A070-4D9D-A5B0-6A8BEA8D5DB5}" srcOrd="1" destOrd="0" presId="urn:microsoft.com/office/officeart/2005/8/layout/radial6"/>
    <dgm:cxn modelId="{343BFA6A-7B1F-4862-837C-0EF7C384DDAC}" type="presParOf" srcId="{3DD0162C-86E0-4C65-BB25-E0A147DCF5B7}" destId="{0EE19400-C0A1-4E93-AA9C-E78A1D3507B1}" srcOrd="2" destOrd="0" presId="urn:microsoft.com/office/officeart/2005/8/layout/radial6"/>
    <dgm:cxn modelId="{B11FF869-B440-4F75-B75D-C5C0B9B268B4}" type="presParOf" srcId="{3DD0162C-86E0-4C65-BB25-E0A147DCF5B7}" destId="{7B09623C-2DDF-4F99-97CA-FD36E4666A8E}" srcOrd="3" destOrd="0" presId="urn:microsoft.com/office/officeart/2005/8/layout/radial6"/>
    <dgm:cxn modelId="{31E467AD-D8B5-4C5D-9124-DBDA53953005}" type="presParOf" srcId="{3DD0162C-86E0-4C65-BB25-E0A147DCF5B7}" destId="{ABF7004F-5D06-445C-A105-7B032C9C8A42}" srcOrd="4" destOrd="0" presId="urn:microsoft.com/office/officeart/2005/8/layout/radial6"/>
    <dgm:cxn modelId="{17E23ACC-4293-402C-AD82-74252B1D50F9}" type="presParOf" srcId="{3DD0162C-86E0-4C65-BB25-E0A147DCF5B7}" destId="{4F4BB37D-C846-4254-8315-42B7759298E0}" srcOrd="5" destOrd="0" presId="urn:microsoft.com/office/officeart/2005/8/layout/radial6"/>
    <dgm:cxn modelId="{7FD48081-F526-44B6-B340-6CC892EB0185}" type="presParOf" srcId="{3DD0162C-86E0-4C65-BB25-E0A147DCF5B7}" destId="{D88CD21F-41CE-4040-858D-39F3DCB168AA}" srcOrd="6" destOrd="0" presId="urn:microsoft.com/office/officeart/2005/8/layout/radial6"/>
    <dgm:cxn modelId="{5C52218B-2245-4C9C-AC17-D976104527FF}" type="presParOf" srcId="{3DD0162C-86E0-4C65-BB25-E0A147DCF5B7}" destId="{60A5F844-F530-458A-9DDE-E91855027C22}" srcOrd="7" destOrd="0" presId="urn:microsoft.com/office/officeart/2005/8/layout/radial6"/>
    <dgm:cxn modelId="{C1A3C7D6-6FDA-4590-B8FD-A35D3213EAB6}" type="presParOf" srcId="{3DD0162C-86E0-4C65-BB25-E0A147DCF5B7}" destId="{2C314CCF-5CB4-4F2C-B35A-BFDFAA283EC4}" srcOrd="8" destOrd="0" presId="urn:microsoft.com/office/officeart/2005/8/layout/radial6"/>
    <dgm:cxn modelId="{462150C8-4136-4AF5-90FD-AF23AB567335}" type="presParOf" srcId="{3DD0162C-86E0-4C65-BB25-E0A147DCF5B7}" destId="{3E652B80-D7BD-4456-9D69-5B254FD8C6B7}" srcOrd="9" destOrd="0" presId="urn:microsoft.com/office/officeart/2005/8/layout/radial6"/>
    <dgm:cxn modelId="{FE5EC8F3-3747-42D8-AC92-BD38F671F588}" type="presParOf" srcId="{3DD0162C-86E0-4C65-BB25-E0A147DCF5B7}" destId="{FFEE11D5-6A35-4C40-976D-C285748557A3}" srcOrd="10" destOrd="0" presId="urn:microsoft.com/office/officeart/2005/8/layout/radial6"/>
    <dgm:cxn modelId="{74BB9CC5-A425-4222-8E0D-80EAE9244612}" type="presParOf" srcId="{3DD0162C-86E0-4C65-BB25-E0A147DCF5B7}" destId="{1A8361DD-102E-4671-99B0-F24F3D42A7F2}" srcOrd="11" destOrd="0" presId="urn:microsoft.com/office/officeart/2005/8/layout/radial6"/>
    <dgm:cxn modelId="{E55453AD-08D1-4E39-9851-B003195CDA56}" type="presParOf" srcId="{3DD0162C-86E0-4C65-BB25-E0A147DCF5B7}" destId="{02B3590E-9736-4BDA-BA03-32B7215138AE}" srcOrd="12" destOrd="0" presId="urn:microsoft.com/office/officeart/2005/8/layout/radial6"/>
    <dgm:cxn modelId="{53E045A7-C89D-4A56-B360-0C5D664C473C}" type="presParOf" srcId="{3DD0162C-86E0-4C65-BB25-E0A147DCF5B7}" destId="{1C23AD69-B762-423B-B7F9-EB4B7F974BB9}" srcOrd="13" destOrd="0" presId="urn:microsoft.com/office/officeart/2005/8/layout/radial6"/>
    <dgm:cxn modelId="{EEDF6366-6304-4A91-9398-9E6D82F2B744}" type="presParOf" srcId="{3DD0162C-86E0-4C65-BB25-E0A147DCF5B7}" destId="{B71144FE-2755-4F84-A999-DCD0B67B510A}" srcOrd="14" destOrd="0" presId="urn:microsoft.com/office/officeart/2005/8/layout/radial6"/>
    <dgm:cxn modelId="{29B5DE21-0D4D-41D5-9F53-A87553308F44}" type="presParOf" srcId="{3DD0162C-86E0-4C65-BB25-E0A147DCF5B7}" destId="{452F2764-1FC3-4204-9984-5F13A14675A1}" srcOrd="15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0910BE-BED5-4693-B4DF-1C8BD92F4BA0}" type="doc">
      <dgm:prSet loTypeId="urn:microsoft.com/office/officeart/2005/8/layout/vList4#1" loCatId="list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5E78EC84-1C92-407B-A86D-1CE2BCEBE25D}">
      <dgm:prSet phldrT="[Text]"/>
      <dgm:spPr/>
      <dgm:t>
        <a:bodyPr/>
        <a:lstStyle/>
        <a:p>
          <a:r>
            <a:rPr lang="en-US" dirty="0" smtClean="0"/>
            <a:t>Atoms, molecules, or ions must collide</a:t>
          </a:r>
          <a:endParaRPr lang="en-US" dirty="0"/>
        </a:p>
      </dgm:t>
    </dgm:pt>
    <dgm:pt modelId="{CE39DE0A-219E-4F01-9122-9E51273331E5}" type="parTrans" cxnId="{DAE06C72-D6B0-465A-B5F1-B514C1AB5EF7}">
      <dgm:prSet/>
      <dgm:spPr/>
      <dgm:t>
        <a:bodyPr/>
        <a:lstStyle/>
        <a:p>
          <a:endParaRPr lang="en-US"/>
        </a:p>
      </dgm:t>
    </dgm:pt>
    <dgm:pt modelId="{E9538022-029B-4693-9CE3-2194C901927E}" type="sibTrans" cxnId="{DAE06C72-D6B0-465A-B5F1-B514C1AB5EF7}">
      <dgm:prSet/>
      <dgm:spPr/>
      <dgm:t>
        <a:bodyPr/>
        <a:lstStyle/>
        <a:p>
          <a:endParaRPr lang="en-US"/>
        </a:p>
      </dgm:t>
    </dgm:pt>
    <dgm:pt modelId="{AF177638-CCC3-4B5D-9355-F36337E6F776}">
      <dgm:prSet phldrT="[Text]"/>
      <dgm:spPr/>
      <dgm:t>
        <a:bodyPr/>
        <a:lstStyle/>
        <a:p>
          <a:r>
            <a:rPr lang="en-US" dirty="0" smtClean="0">
              <a:solidFill>
                <a:schemeClr val="tx1">
                  <a:lumMod val="50000"/>
                </a:schemeClr>
              </a:solidFill>
            </a:rPr>
            <a:t>The collision must have enough energy </a:t>
          </a:r>
          <a:endParaRPr lang="en-US" dirty="0">
            <a:solidFill>
              <a:schemeClr val="tx1">
                <a:lumMod val="50000"/>
              </a:schemeClr>
            </a:solidFill>
          </a:endParaRPr>
        </a:p>
      </dgm:t>
    </dgm:pt>
    <dgm:pt modelId="{F4BD3232-FDFF-428E-8092-9C51539AA80A}" type="parTrans" cxnId="{5E425533-F173-438F-82C9-4048DA6D0AF9}">
      <dgm:prSet/>
      <dgm:spPr/>
      <dgm:t>
        <a:bodyPr/>
        <a:lstStyle/>
        <a:p>
          <a:endParaRPr lang="en-US"/>
        </a:p>
      </dgm:t>
    </dgm:pt>
    <dgm:pt modelId="{9F97B32F-D0EF-4C03-9852-9E384055AFB1}" type="sibTrans" cxnId="{5E425533-F173-438F-82C9-4048DA6D0AF9}">
      <dgm:prSet/>
      <dgm:spPr/>
      <dgm:t>
        <a:bodyPr/>
        <a:lstStyle/>
        <a:p>
          <a:endParaRPr lang="en-US"/>
        </a:p>
      </dgm:t>
    </dgm:pt>
    <dgm:pt modelId="{F3F62D7A-BFEF-4B8F-B333-F9C1B86B92B0}">
      <dgm:prSet phldrT="[Text]"/>
      <dgm:spPr/>
      <dgm:t>
        <a:bodyPr/>
        <a:lstStyle/>
        <a:p>
          <a:r>
            <a:rPr lang="en-US" dirty="0" smtClean="0">
              <a:solidFill>
                <a:schemeClr val="tx1">
                  <a:lumMod val="50000"/>
                </a:schemeClr>
              </a:solidFill>
            </a:rPr>
            <a:t>Remember atoms are have + and - charges</a:t>
          </a:r>
          <a:endParaRPr lang="en-US" dirty="0">
            <a:solidFill>
              <a:schemeClr val="tx1">
                <a:lumMod val="50000"/>
              </a:schemeClr>
            </a:solidFill>
          </a:endParaRPr>
        </a:p>
      </dgm:t>
    </dgm:pt>
    <dgm:pt modelId="{67E16504-F3ED-4856-BF39-C070F7E44903}" type="parTrans" cxnId="{4E7B7CD4-47BA-48F1-9122-ACF064C632D1}">
      <dgm:prSet/>
      <dgm:spPr/>
      <dgm:t>
        <a:bodyPr/>
        <a:lstStyle/>
        <a:p>
          <a:endParaRPr lang="en-US"/>
        </a:p>
      </dgm:t>
    </dgm:pt>
    <dgm:pt modelId="{45F3B03E-3C95-4AA8-A97E-5852C2250523}" type="sibTrans" cxnId="{4E7B7CD4-47BA-48F1-9122-ACF064C632D1}">
      <dgm:prSet/>
      <dgm:spPr/>
      <dgm:t>
        <a:bodyPr/>
        <a:lstStyle/>
        <a:p>
          <a:endParaRPr lang="en-US"/>
        </a:p>
      </dgm:t>
    </dgm:pt>
    <dgm:pt modelId="{290BA955-ACC7-4BD3-8744-AA2C9F40743B}">
      <dgm:prSet phldrT="[Text]"/>
      <dgm:spPr/>
      <dgm:t>
        <a:bodyPr/>
        <a:lstStyle/>
        <a:p>
          <a:r>
            <a:rPr lang="en-US" dirty="0" smtClean="0">
              <a:solidFill>
                <a:schemeClr val="tx1">
                  <a:lumMod val="50000"/>
                </a:schemeClr>
              </a:solidFill>
            </a:rPr>
            <a:t>They need enough energy to overcome the charges</a:t>
          </a:r>
          <a:endParaRPr lang="en-US" dirty="0">
            <a:solidFill>
              <a:schemeClr val="tx1">
                <a:lumMod val="50000"/>
              </a:schemeClr>
            </a:solidFill>
          </a:endParaRPr>
        </a:p>
      </dgm:t>
    </dgm:pt>
    <dgm:pt modelId="{ED974F9F-2E89-4031-A832-6587CB72C7DF}" type="parTrans" cxnId="{87DBE23E-3EF6-4F48-8ECF-922BC848B0EE}">
      <dgm:prSet/>
      <dgm:spPr/>
      <dgm:t>
        <a:bodyPr/>
        <a:lstStyle/>
        <a:p>
          <a:endParaRPr lang="en-US"/>
        </a:p>
      </dgm:t>
    </dgm:pt>
    <dgm:pt modelId="{5856E24B-7EB2-4351-AE1C-85F080758E8B}" type="sibTrans" cxnId="{87DBE23E-3EF6-4F48-8ECF-922BC848B0EE}">
      <dgm:prSet/>
      <dgm:spPr/>
      <dgm:t>
        <a:bodyPr/>
        <a:lstStyle/>
        <a:p>
          <a:endParaRPr lang="en-US"/>
        </a:p>
      </dgm:t>
    </dgm:pt>
    <dgm:pt modelId="{7FA016D2-DEF4-4E38-8F8D-1B208BBF0887}">
      <dgm:prSet phldrT="[Text]"/>
      <dgm:spPr/>
      <dgm:t>
        <a:bodyPr/>
        <a:lstStyle/>
        <a:p>
          <a:r>
            <a:rPr lang="en-US" dirty="0" smtClean="0"/>
            <a:t>Bonds are made &amp; broken</a:t>
          </a:r>
          <a:endParaRPr lang="en-US" dirty="0"/>
        </a:p>
      </dgm:t>
    </dgm:pt>
    <dgm:pt modelId="{C11985DC-30ED-4EB9-BA12-7CBB1368B627}" type="parTrans" cxnId="{2D28AFA2-1586-4F16-B46E-A97A60F42B15}">
      <dgm:prSet/>
      <dgm:spPr/>
      <dgm:t>
        <a:bodyPr/>
        <a:lstStyle/>
        <a:p>
          <a:endParaRPr lang="en-US"/>
        </a:p>
      </dgm:t>
    </dgm:pt>
    <dgm:pt modelId="{669A299A-3294-45E9-9308-FB087461197B}" type="sibTrans" cxnId="{2D28AFA2-1586-4F16-B46E-A97A60F42B15}">
      <dgm:prSet/>
      <dgm:spPr/>
      <dgm:t>
        <a:bodyPr/>
        <a:lstStyle/>
        <a:p>
          <a:endParaRPr lang="en-US"/>
        </a:p>
      </dgm:t>
    </dgm:pt>
    <dgm:pt modelId="{8D8402BD-607A-4534-980B-832AF805423F}">
      <dgm:prSet/>
      <dgm:spPr/>
      <dgm:t>
        <a:bodyPr/>
        <a:lstStyle/>
        <a:p>
          <a:r>
            <a:rPr lang="en-US" dirty="0" smtClean="0"/>
            <a:t>Bond formation = energy released</a:t>
          </a:r>
          <a:endParaRPr lang="en-US" dirty="0"/>
        </a:p>
      </dgm:t>
    </dgm:pt>
    <dgm:pt modelId="{006E53DB-F34A-4769-BA7A-54E3FF5FA810}" type="parTrans" cxnId="{EBD817E7-6C68-46C5-B0D5-AF40838DA289}">
      <dgm:prSet/>
      <dgm:spPr/>
      <dgm:t>
        <a:bodyPr/>
        <a:lstStyle/>
        <a:p>
          <a:endParaRPr lang="en-US"/>
        </a:p>
      </dgm:t>
    </dgm:pt>
    <dgm:pt modelId="{B186BB7C-07A4-43AF-9EAE-B7E62F8D246D}" type="sibTrans" cxnId="{EBD817E7-6C68-46C5-B0D5-AF40838DA289}">
      <dgm:prSet/>
      <dgm:spPr/>
      <dgm:t>
        <a:bodyPr/>
        <a:lstStyle/>
        <a:p>
          <a:endParaRPr lang="en-US"/>
        </a:p>
      </dgm:t>
    </dgm:pt>
    <dgm:pt modelId="{C383C144-C464-45E2-983B-55C28D8C26B3}">
      <dgm:prSet/>
      <dgm:spPr/>
      <dgm:t>
        <a:bodyPr/>
        <a:lstStyle/>
        <a:p>
          <a:r>
            <a:rPr lang="en-US" dirty="0" smtClean="0"/>
            <a:t>Bond breaking = energy absorbed</a:t>
          </a:r>
          <a:endParaRPr lang="en-US" dirty="0"/>
        </a:p>
      </dgm:t>
    </dgm:pt>
    <dgm:pt modelId="{F1BE6CD9-1067-4683-86C9-080BA8C635AC}" type="parTrans" cxnId="{56595455-E0B7-4C85-88AD-D66EA9BE1853}">
      <dgm:prSet/>
      <dgm:spPr/>
      <dgm:t>
        <a:bodyPr/>
        <a:lstStyle/>
        <a:p>
          <a:endParaRPr lang="en-US"/>
        </a:p>
      </dgm:t>
    </dgm:pt>
    <dgm:pt modelId="{A87B9F22-7EBD-41D1-92EA-59B7D8AACA01}" type="sibTrans" cxnId="{56595455-E0B7-4C85-88AD-D66EA9BE1853}">
      <dgm:prSet/>
      <dgm:spPr/>
      <dgm:t>
        <a:bodyPr/>
        <a:lstStyle/>
        <a:p>
          <a:endParaRPr lang="en-US"/>
        </a:p>
      </dgm:t>
    </dgm:pt>
    <dgm:pt modelId="{4D11279F-943A-4008-82AA-31ADC5BCC971}" type="pres">
      <dgm:prSet presAssocID="{730910BE-BED5-4693-B4DF-1C8BD92F4BA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474261A-9C1E-44BF-BA71-3B0D97F91F6C}" type="pres">
      <dgm:prSet presAssocID="{5E78EC84-1C92-407B-A86D-1CE2BCEBE25D}" presName="comp" presStyleCnt="0"/>
      <dgm:spPr/>
    </dgm:pt>
    <dgm:pt modelId="{C7194829-9196-40B3-92B4-5277D182D20A}" type="pres">
      <dgm:prSet presAssocID="{5E78EC84-1C92-407B-A86D-1CE2BCEBE25D}" presName="box" presStyleLbl="node1" presStyleIdx="0" presStyleCnt="3" custLinFactNeighborX="-1250" custLinFactNeighborY="-2000"/>
      <dgm:spPr/>
      <dgm:t>
        <a:bodyPr/>
        <a:lstStyle/>
        <a:p>
          <a:endParaRPr lang="en-US"/>
        </a:p>
      </dgm:t>
    </dgm:pt>
    <dgm:pt modelId="{EDA13068-D924-4220-BFA0-2667D9355174}" type="pres">
      <dgm:prSet presAssocID="{5E78EC84-1C92-407B-A86D-1CE2BCEBE25D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3294B89-C01A-418B-B25B-B761B1AE8CD0}" type="pres">
      <dgm:prSet presAssocID="{5E78EC84-1C92-407B-A86D-1CE2BCEBE25D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6B1CC7-A2F3-4200-95B4-03B8BDB3D924}" type="pres">
      <dgm:prSet presAssocID="{E9538022-029B-4693-9CE3-2194C901927E}" presName="spacer" presStyleCnt="0"/>
      <dgm:spPr/>
    </dgm:pt>
    <dgm:pt modelId="{9A727F58-2E0E-4DBC-88B0-F75C44E0F148}" type="pres">
      <dgm:prSet presAssocID="{AF177638-CCC3-4B5D-9355-F36337E6F776}" presName="comp" presStyleCnt="0"/>
      <dgm:spPr/>
    </dgm:pt>
    <dgm:pt modelId="{02475D81-BE8F-4B3F-9AD9-84068FF34513}" type="pres">
      <dgm:prSet presAssocID="{AF177638-CCC3-4B5D-9355-F36337E6F776}" presName="box" presStyleLbl="node1" presStyleIdx="1" presStyleCnt="3"/>
      <dgm:spPr/>
      <dgm:t>
        <a:bodyPr/>
        <a:lstStyle/>
        <a:p>
          <a:endParaRPr lang="en-US"/>
        </a:p>
      </dgm:t>
    </dgm:pt>
    <dgm:pt modelId="{8256BE12-E38C-4E95-9774-E5331C5428E7}" type="pres">
      <dgm:prSet presAssocID="{AF177638-CCC3-4B5D-9355-F36337E6F776}" presName="img" presStyleLbl="fgImgPlace1" presStyleIdx="1" presStyleCnt="3" custLinFactNeighborX="-977" custLinFactNeighborY="-142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06CAF39E-C791-4F6F-824E-62D313AB510A}" type="pres">
      <dgm:prSet presAssocID="{AF177638-CCC3-4B5D-9355-F36337E6F77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F892DF-71B6-4FA1-AC0F-D61981093049}" type="pres">
      <dgm:prSet presAssocID="{9F97B32F-D0EF-4C03-9852-9E384055AFB1}" presName="spacer" presStyleCnt="0"/>
      <dgm:spPr/>
    </dgm:pt>
    <dgm:pt modelId="{C284F6DF-1F32-4A81-8EE3-919A6B9A28AB}" type="pres">
      <dgm:prSet presAssocID="{7FA016D2-DEF4-4E38-8F8D-1B208BBF0887}" presName="comp" presStyleCnt="0"/>
      <dgm:spPr/>
    </dgm:pt>
    <dgm:pt modelId="{9037A931-2DB0-4853-8FC1-554B896B2311}" type="pres">
      <dgm:prSet presAssocID="{7FA016D2-DEF4-4E38-8F8D-1B208BBF0887}" presName="box" presStyleLbl="node1" presStyleIdx="2" presStyleCnt="3"/>
      <dgm:spPr/>
      <dgm:t>
        <a:bodyPr/>
        <a:lstStyle/>
        <a:p>
          <a:endParaRPr lang="en-US"/>
        </a:p>
      </dgm:t>
    </dgm:pt>
    <dgm:pt modelId="{7C9B812B-BE73-4637-B2FA-B388CC76346E}" type="pres">
      <dgm:prSet presAssocID="{7FA016D2-DEF4-4E38-8F8D-1B208BBF0887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56962E1-A737-436A-AF7B-894CBDDFD6BC}" type="pres">
      <dgm:prSet presAssocID="{7FA016D2-DEF4-4E38-8F8D-1B208BBF088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F3A6762-FAB5-4743-A0AB-7159D359238F}" type="presOf" srcId="{5E78EC84-1C92-407B-A86D-1CE2BCEBE25D}" destId="{03294B89-C01A-418B-B25B-B761B1AE8CD0}" srcOrd="1" destOrd="0" presId="urn:microsoft.com/office/officeart/2005/8/layout/vList4#1"/>
    <dgm:cxn modelId="{B25A2C8C-98AE-4738-A909-BD25860168B6}" type="presOf" srcId="{F3F62D7A-BFEF-4B8F-B333-F9C1B86B92B0}" destId="{06CAF39E-C791-4F6F-824E-62D313AB510A}" srcOrd="1" destOrd="1" presId="urn:microsoft.com/office/officeart/2005/8/layout/vList4#1"/>
    <dgm:cxn modelId="{91F59B31-4AEE-43BC-9AD3-C5F72BBA0B56}" type="presOf" srcId="{C383C144-C464-45E2-983B-55C28D8C26B3}" destId="{456962E1-A737-436A-AF7B-894CBDDFD6BC}" srcOrd="1" destOrd="2" presId="urn:microsoft.com/office/officeart/2005/8/layout/vList4#1"/>
    <dgm:cxn modelId="{56595455-E0B7-4C85-88AD-D66EA9BE1853}" srcId="{7FA016D2-DEF4-4E38-8F8D-1B208BBF0887}" destId="{C383C144-C464-45E2-983B-55C28D8C26B3}" srcOrd="1" destOrd="0" parTransId="{F1BE6CD9-1067-4683-86C9-080BA8C635AC}" sibTransId="{A87B9F22-7EBD-41D1-92EA-59B7D8AACA01}"/>
    <dgm:cxn modelId="{87DBE23E-3EF6-4F48-8ECF-922BC848B0EE}" srcId="{AF177638-CCC3-4B5D-9355-F36337E6F776}" destId="{290BA955-ACC7-4BD3-8744-AA2C9F40743B}" srcOrd="1" destOrd="0" parTransId="{ED974F9F-2E89-4031-A832-6587CB72C7DF}" sibTransId="{5856E24B-7EB2-4351-AE1C-85F080758E8B}"/>
    <dgm:cxn modelId="{B47538AC-B336-4D48-8FC8-FF42F5203F5E}" type="presOf" srcId="{F3F62D7A-BFEF-4B8F-B333-F9C1B86B92B0}" destId="{02475D81-BE8F-4B3F-9AD9-84068FF34513}" srcOrd="0" destOrd="1" presId="urn:microsoft.com/office/officeart/2005/8/layout/vList4#1"/>
    <dgm:cxn modelId="{760B0F27-391A-4EBA-AB22-1317CB341FEA}" type="presOf" srcId="{7FA016D2-DEF4-4E38-8F8D-1B208BBF0887}" destId="{9037A931-2DB0-4853-8FC1-554B896B2311}" srcOrd="0" destOrd="0" presId="urn:microsoft.com/office/officeart/2005/8/layout/vList4#1"/>
    <dgm:cxn modelId="{95DE67ED-8464-46E1-8129-DD535F0B00EC}" type="presOf" srcId="{8D8402BD-607A-4534-980B-832AF805423F}" destId="{9037A931-2DB0-4853-8FC1-554B896B2311}" srcOrd="0" destOrd="1" presId="urn:microsoft.com/office/officeart/2005/8/layout/vList4#1"/>
    <dgm:cxn modelId="{35A4FBBE-77F1-4925-8A92-933924CD49EE}" type="presOf" srcId="{C383C144-C464-45E2-983B-55C28D8C26B3}" destId="{9037A931-2DB0-4853-8FC1-554B896B2311}" srcOrd="0" destOrd="2" presId="urn:microsoft.com/office/officeart/2005/8/layout/vList4#1"/>
    <dgm:cxn modelId="{DAE06C72-D6B0-465A-B5F1-B514C1AB5EF7}" srcId="{730910BE-BED5-4693-B4DF-1C8BD92F4BA0}" destId="{5E78EC84-1C92-407B-A86D-1CE2BCEBE25D}" srcOrd="0" destOrd="0" parTransId="{CE39DE0A-219E-4F01-9122-9E51273331E5}" sibTransId="{E9538022-029B-4693-9CE3-2194C901927E}"/>
    <dgm:cxn modelId="{876B9FD2-4C9F-41AA-A1A1-9BAD4A3118D1}" type="presOf" srcId="{8D8402BD-607A-4534-980B-832AF805423F}" destId="{456962E1-A737-436A-AF7B-894CBDDFD6BC}" srcOrd="1" destOrd="1" presId="urn:microsoft.com/office/officeart/2005/8/layout/vList4#1"/>
    <dgm:cxn modelId="{CC4552BF-2EF5-473B-86FD-DCA9C3040200}" type="presOf" srcId="{AF177638-CCC3-4B5D-9355-F36337E6F776}" destId="{02475D81-BE8F-4B3F-9AD9-84068FF34513}" srcOrd="0" destOrd="0" presId="urn:microsoft.com/office/officeart/2005/8/layout/vList4#1"/>
    <dgm:cxn modelId="{5515E469-E221-4D4C-ABA1-F9006DAC837F}" type="presOf" srcId="{290BA955-ACC7-4BD3-8744-AA2C9F40743B}" destId="{02475D81-BE8F-4B3F-9AD9-84068FF34513}" srcOrd="0" destOrd="2" presId="urn:microsoft.com/office/officeart/2005/8/layout/vList4#1"/>
    <dgm:cxn modelId="{5E425533-F173-438F-82C9-4048DA6D0AF9}" srcId="{730910BE-BED5-4693-B4DF-1C8BD92F4BA0}" destId="{AF177638-CCC3-4B5D-9355-F36337E6F776}" srcOrd="1" destOrd="0" parTransId="{F4BD3232-FDFF-428E-8092-9C51539AA80A}" sibTransId="{9F97B32F-D0EF-4C03-9852-9E384055AFB1}"/>
    <dgm:cxn modelId="{2D28AFA2-1586-4F16-B46E-A97A60F42B15}" srcId="{730910BE-BED5-4693-B4DF-1C8BD92F4BA0}" destId="{7FA016D2-DEF4-4E38-8F8D-1B208BBF0887}" srcOrd="2" destOrd="0" parTransId="{C11985DC-30ED-4EB9-BA12-7CBB1368B627}" sibTransId="{669A299A-3294-45E9-9308-FB087461197B}"/>
    <dgm:cxn modelId="{7762A5F8-5ACB-40DB-A869-ED6C522A8948}" type="presOf" srcId="{290BA955-ACC7-4BD3-8744-AA2C9F40743B}" destId="{06CAF39E-C791-4F6F-824E-62D313AB510A}" srcOrd="1" destOrd="2" presId="urn:microsoft.com/office/officeart/2005/8/layout/vList4#1"/>
    <dgm:cxn modelId="{EBD817E7-6C68-46C5-B0D5-AF40838DA289}" srcId="{7FA016D2-DEF4-4E38-8F8D-1B208BBF0887}" destId="{8D8402BD-607A-4534-980B-832AF805423F}" srcOrd="0" destOrd="0" parTransId="{006E53DB-F34A-4769-BA7A-54E3FF5FA810}" sibTransId="{B186BB7C-07A4-43AF-9EAE-B7E62F8D246D}"/>
    <dgm:cxn modelId="{4E7B7CD4-47BA-48F1-9122-ACF064C632D1}" srcId="{AF177638-CCC3-4B5D-9355-F36337E6F776}" destId="{F3F62D7A-BFEF-4B8F-B333-F9C1B86B92B0}" srcOrd="0" destOrd="0" parTransId="{67E16504-F3ED-4856-BF39-C070F7E44903}" sibTransId="{45F3B03E-3C95-4AA8-A97E-5852C2250523}"/>
    <dgm:cxn modelId="{1701349A-183A-47CB-9507-B255CF649FBD}" type="presOf" srcId="{AF177638-CCC3-4B5D-9355-F36337E6F776}" destId="{06CAF39E-C791-4F6F-824E-62D313AB510A}" srcOrd="1" destOrd="0" presId="urn:microsoft.com/office/officeart/2005/8/layout/vList4#1"/>
    <dgm:cxn modelId="{91259970-FA86-4BBA-BA04-875AA13118FD}" type="presOf" srcId="{730910BE-BED5-4693-B4DF-1C8BD92F4BA0}" destId="{4D11279F-943A-4008-82AA-31ADC5BCC971}" srcOrd="0" destOrd="0" presId="urn:microsoft.com/office/officeart/2005/8/layout/vList4#1"/>
    <dgm:cxn modelId="{7E03761A-85EC-4022-BAC3-5DDF945BECF1}" type="presOf" srcId="{5E78EC84-1C92-407B-A86D-1CE2BCEBE25D}" destId="{C7194829-9196-40B3-92B4-5277D182D20A}" srcOrd="0" destOrd="0" presId="urn:microsoft.com/office/officeart/2005/8/layout/vList4#1"/>
    <dgm:cxn modelId="{68702ECB-DCEE-4E44-9EDF-695F1D0F5F88}" type="presOf" srcId="{7FA016D2-DEF4-4E38-8F8D-1B208BBF0887}" destId="{456962E1-A737-436A-AF7B-894CBDDFD6BC}" srcOrd="1" destOrd="0" presId="urn:microsoft.com/office/officeart/2005/8/layout/vList4#1"/>
    <dgm:cxn modelId="{5EB3ADB2-2275-425D-AF97-8BC17BBA2065}" type="presParOf" srcId="{4D11279F-943A-4008-82AA-31ADC5BCC971}" destId="{F474261A-9C1E-44BF-BA71-3B0D97F91F6C}" srcOrd="0" destOrd="0" presId="urn:microsoft.com/office/officeart/2005/8/layout/vList4#1"/>
    <dgm:cxn modelId="{031214EE-2370-4776-B4CE-0C104BFC8E46}" type="presParOf" srcId="{F474261A-9C1E-44BF-BA71-3B0D97F91F6C}" destId="{C7194829-9196-40B3-92B4-5277D182D20A}" srcOrd="0" destOrd="0" presId="urn:microsoft.com/office/officeart/2005/8/layout/vList4#1"/>
    <dgm:cxn modelId="{74225AFE-698E-4452-9D31-16DC2F094481}" type="presParOf" srcId="{F474261A-9C1E-44BF-BA71-3B0D97F91F6C}" destId="{EDA13068-D924-4220-BFA0-2667D9355174}" srcOrd="1" destOrd="0" presId="urn:microsoft.com/office/officeart/2005/8/layout/vList4#1"/>
    <dgm:cxn modelId="{909581AF-26EE-4150-AC10-77F82C3B7EA2}" type="presParOf" srcId="{F474261A-9C1E-44BF-BA71-3B0D97F91F6C}" destId="{03294B89-C01A-418B-B25B-B761B1AE8CD0}" srcOrd="2" destOrd="0" presId="urn:microsoft.com/office/officeart/2005/8/layout/vList4#1"/>
    <dgm:cxn modelId="{998A96B5-7E80-4BB8-9162-F949BE2B041D}" type="presParOf" srcId="{4D11279F-943A-4008-82AA-31ADC5BCC971}" destId="{476B1CC7-A2F3-4200-95B4-03B8BDB3D924}" srcOrd="1" destOrd="0" presId="urn:microsoft.com/office/officeart/2005/8/layout/vList4#1"/>
    <dgm:cxn modelId="{B179E037-BCFC-4EFC-B7A0-7BD64978BB92}" type="presParOf" srcId="{4D11279F-943A-4008-82AA-31ADC5BCC971}" destId="{9A727F58-2E0E-4DBC-88B0-F75C44E0F148}" srcOrd="2" destOrd="0" presId="urn:microsoft.com/office/officeart/2005/8/layout/vList4#1"/>
    <dgm:cxn modelId="{30913E6D-FF5F-4954-86D6-422D59595EEC}" type="presParOf" srcId="{9A727F58-2E0E-4DBC-88B0-F75C44E0F148}" destId="{02475D81-BE8F-4B3F-9AD9-84068FF34513}" srcOrd="0" destOrd="0" presId="urn:microsoft.com/office/officeart/2005/8/layout/vList4#1"/>
    <dgm:cxn modelId="{48521BB3-2867-4AD7-A8EE-B8431FC0CF34}" type="presParOf" srcId="{9A727F58-2E0E-4DBC-88B0-F75C44E0F148}" destId="{8256BE12-E38C-4E95-9774-E5331C5428E7}" srcOrd="1" destOrd="0" presId="urn:microsoft.com/office/officeart/2005/8/layout/vList4#1"/>
    <dgm:cxn modelId="{E264CA78-2BE6-4BB5-A6AE-59AC27EBE734}" type="presParOf" srcId="{9A727F58-2E0E-4DBC-88B0-F75C44E0F148}" destId="{06CAF39E-C791-4F6F-824E-62D313AB510A}" srcOrd="2" destOrd="0" presId="urn:microsoft.com/office/officeart/2005/8/layout/vList4#1"/>
    <dgm:cxn modelId="{A94127A5-2DA4-463A-BDB3-5AC76EB5658E}" type="presParOf" srcId="{4D11279F-943A-4008-82AA-31ADC5BCC971}" destId="{D6F892DF-71B6-4FA1-AC0F-D61981093049}" srcOrd="3" destOrd="0" presId="urn:microsoft.com/office/officeart/2005/8/layout/vList4#1"/>
    <dgm:cxn modelId="{A74D0953-DD14-496B-B3E6-A0A05885B41C}" type="presParOf" srcId="{4D11279F-943A-4008-82AA-31ADC5BCC971}" destId="{C284F6DF-1F32-4A81-8EE3-919A6B9A28AB}" srcOrd="4" destOrd="0" presId="urn:microsoft.com/office/officeart/2005/8/layout/vList4#1"/>
    <dgm:cxn modelId="{76968B62-0378-457E-AC56-0704C4B83905}" type="presParOf" srcId="{C284F6DF-1F32-4A81-8EE3-919A6B9A28AB}" destId="{9037A931-2DB0-4853-8FC1-554B896B2311}" srcOrd="0" destOrd="0" presId="urn:microsoft.com/office/officeart/2005/8/layout/vList4#1"/>
    <dgm:cxn modelId="{C7F0E6A6-588C-4167-8E1E-8C2C886FB96B}" type="presParOf" srcId="{C284F6DF-1F32-4A81-8EE3-919A6B9A28AB}" destId="{7C9B812B-BE73-4637-B2FA-B388CC76346E}" srcOrd="1" destOrd="0" presId="urn:microsoft.com/office/officeart/2005/8/layout/vList4#1"/>
    <dgm:cxn modelId="{7F0512E3-54FE-4B3D-B988-2364520A46CB}" type="presParOf" srcId="{C284F6DF-1F32-4A81-8EE3-919A6B9A28AB}" destId="{456962E1-A737-436A-AF7B-894CBDDFD6BC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D60143-ABBB-40AC-B5CD-8237D7FF2AC0}" type="doc">
      <dgm:prSet loTypeId="urn:microsoft.com/office/officeart/2005/8/layout/hList7#1" loCatId="list" qsTypeId="urn:microsoft.com/office/officeart/2005/8/quickstyle/3d1" qsCatId="3D" csTypeId="urn:microsoft.com/office/officeart/2005/8/colors/accent0_3" csCatId="mainScheme" phldr="1"/>
      <dgm:spPr/>
    </dgm:pt>
    <dgm:pt modelId="{D69FA113-6216-46C6-AAAB-2098E0FCE894}">
      <dgm:prSet phldrT="[Text]"/>
      <dgm:spPr/>
      <dgm:t>
        <a:bodyPr/>
        <a:lstStyle/>
        <a:p>
          <a:r>
            <a:rPr lang="en-US" dirty="0" smtClean="0"/>
            <a:t>Design syntheses to use and generate substances with little or no toxicity to humans and the environment.</a:t>
          </a:r>
          <a:endParaRPr lang="en-US" dirty="0"/>
        </a:p>
      </dgm:t>
    </dgm:pt>
    <dgm:pt modelId="{B0B20C4F-8284-4B84-91DB-C016671DBD82}" type="parTrans" cxnId="{BD75E551-8ACA-47C9-9848-172F1CBCAA18}">
      <dgm:prSet/>
      <dgm:spPr/>
      <dgm:t>
        <a:bodyPr/>
        <a:lstStyle/>
        <a:p>
          <a:endParaRPr lang="en-US"/>
        </a:p>
      </dgm:t>
    </dgm:pt>
    <dgm:pt modelId="{87882902-40CF-4AA5-97C3-19B0BD4FEB4E}" type="sibTrans" cxnId="{BD75E551-8ACA-47C9-9848-172F1CBCAA18}">
      <dgm:prSet/>
      <dgm:spPr/>
      <dgm:t>
        <a:bodyPr/>
        <a:lstStyle/>
        <a:p>
          <a:endParaRPr lang="en-US"/>
        </a:p>
      </dgm:t>
    </dgm:pt>
    <dgm:pt modelId="{961FDB14-81F6-4A11-A63C-903D0C3B4343}">
      <dgm:prSet phldrT="[Text]"/>
      <dgm:spPr/>
      <dgm:t>
        <a:bodyPr/>
        <a:lstStyle/>
        <a:p>
          <a:r>
            <a:rPr lang="en-US" dirty="0" smtClean="0">
              <a:latin typeface="+mj-lt"/>
              <a:ea typeface="+mj-ea"/>
              <a:cs typeface="+mj-cs"/>
            </a:rPr>
            <a:t>Allow for real-time in-process monitoring &amp; control prior to the formation of hazardous substances. </a:t>
          </a:r>
          <a:endParaRPr lang="en-US" dirty="0"/>
        </a:p>
      </dgm:t>
    </dgm:pt>
    <dgm:pt modelId="{0CB112BA-55BF-4D5A-B204-0E22AA914178}" type="parTrans" cxnId="{7289805F-0CD9-4751-8998-7969BFA49F36}">
      <dgm:prSet/>
      <dgm:spPr/>
      <dgm:t>
        <a:bodyPr/>
        <a:lstStyle/>
        <a:p>
          <a:endParaRPr lang="en-US"/>
        </a:p>
      </dgm:t>
    </dgm:pt>
    <dgm:pt modelId="{EFD98790-E8B9-4796-A3CF-B0CFFA0FF058}" type="sibTrans" cxnId="{7289805F-0CD9-4751-8998-7969BFA49F36}">
      <dgm:prSet/>
      <dgm:spPr/>
      <dgm:t>
        <a:bodyPr/>
        <a:lstStyle/>
        <a:p>
          <a:endParaRPr lang="en-US"/>
        </a:p>
      </dgm:t>
    </dgm:pt>
    <dgm:pt modelId="{672D7C75-6E57-4584-9F5E-6BEEDA8954A0}">
      <dgm:prSet/>
      <dgm:spPr/>
      <dgm:t>
        <a:bodyPr/>
        <a:lstStyle/>
        <a:p>
          <a:r>
            <a:rPr lang="en-US" smtClean="0"/>
            <a:t>Design chemicals and their forms (solid, liquid, or gas) to minimize the potential for chemical accidents including explosions, fires, and releases to the environment.</a:t>
          </a:r>
          <a:endParaRPr lang="en-US"/>
        </a:p>
      </dgm:t>
    </dgm:pt>
    <dgm:pt modelId="{9746F69A-EA8F-4307-9DFD-C0DFD6AA5BE8}" type="parTrans" cxnId="{E69FBD5C-8B1A-47FB-95D7-E8BBB1BB7C1F}">
      <dgm:prSet/>
      <dgm:spPr/>
      <dgm:t>
        <a:bodyPr/>
        <a:lstStyle/>
        <a:p>
          <a:endParaRPr lang="en-US"/>
        </a:p>
      </dgm:t>
    </dgm:pt>
    <dgm:pt modelId="{39B69B21-7405-4947-8C38-E580F03DBD55}" type="sibTrans" cxnId="{E69FBD5C-8B1A-47FB-95D7-E8BBB1BB7C1F}">
      <dgm:prSet/>
      <dgm:spPr/>
      <dgm:t>
        <a:bodyPr/>
        <a:lstStyle/>
        <a:p>
          <a:endParaRPr lang="en-US"/>
        </a:p>
      </dgm:t>
    </dgm:pt>
    <dgm:pt modelId="{2B76B507-998C-4247-8BDB-E35EAA310F3B}" type="pres">
      <dgm:prSet presAssocID="{ABD60143-ABBB-40AC-B5CD-8237D7FF2AC0}" presName="Name0" presStyleCnt="0">
        <dgm:presLayoutVars>
          <dgm:dir/>
          <dgm:resizeHandles val="exact"/>
        </dgm:presLayoutVars>
      </dgm:prSet>
      <dgm:spPr/>
    </dgm:pt>
    <dgm:pt modelId="{AB0408A2-8A01-4CFD-9F05-A571D95C3107}" type="pres">
      <dgm:prSet presAssocID="{ABD60143-ABBB-40AC-B5CD-8237D7FF2AC0}" presName="fgShape" presStyleLbl="fgShp" presStyleIdx="0" presStyleCnt="1"/>
      <dgm:spPr/>
    </dgm:pt>
    <dgm:pt modelId="{97951D85-3E5D-42D5-AA9A-0B79660059BF}" type="pres">
      <dgm:prSet presAssocID="{ABD60143-ABBB-40AC-B5CD-8237D7FF2AC0}" presName="linComp" presStyleCnt="0"/>
      <dgm:spPr/>
    </dgm:pt>
    <dgm:pt modelId="{1FC3D269-21DD-4364-B8A1-3013B2B17555}" type="pres">
      <dgm:prSet presAssocID="{672D7C75-6E57-4584-9F5E-6BEEDA8954A0}" presName="compNode" presStyleCnt="0"/>
      <dgm:spPr/>
    </dgm:pt>
    <dgm:pt modelId="{9627ADAC-7829-4652-BB5C-57A4EB8C29E8}" type="pres">
      <dgm:prSet presAssocID="{672D7C75-6E57-4584-9F5E-6BEEDA8954A0}" presName="bkgdShape" presStyleLbl="node1" presStyleIdx="0" presStyleCnt="3"/>
      <dgm:spPr/>
      <dgm:t>
        <a:bodyPr/>
        <a:lstStyle/>
        <a:p>
          <a:endParaRPr lang="en-US"/>
        </a:p>
      </dgm:t>
    </dgm:pt>
    <dgm:pt modelId="{F06A33AE-A2C3-48FB-84D7-CB4237A6E4D5}" type="pres">
      <dgm:prSet presAssocID="{672D7C75-6E57-4584-9F5E-6BEEDA8954A0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5125A9-09F8-48D4-82B8-36796E69A8EF}" type="pres">
      <dgm:prSet presAssocID="{672D7C75-6E57-4584-9F5E-6BEEDA8954A0}" presName="invisiNode" presStyleLbl="node1" presStyleIdx="0" presStyleCnt="3"/>
      <dgm:spPr/>
    </dgm:pt>
    <dgm:pt modelId="{1F9D272B-003B-40F4-A2D6-F553398EFD3A}" type="pres">
      <dgm:prSet presAssocID="{672D7C75-6E57-4584-9F5E-6BEEDA8954A0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8341023-4729-49AA-AF7B-E7D21D631B31}" type="pres">
      <dgm:prSet presAssocID="{39B69B21-7405-4947-8C38-E580F03DBD5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A6195CD-7991-47E0-80DF-114D07F0339A}" type="pres">
      <dgm:prSet presAssocID="{D69FA113-6216-46C6-AAAB-2098E0FCE894}" presName="compNode" presStyleCnt="0"/>
      <dgm:spPr/>
    </dgm:pt>
    <dgm:pt modelId="{2C407174-F1FC-4F7A-9BF2-85C55ACAB8E5}" type="pres">
      <dgm:prSet presAssocID="{D69FA113-6216-46C6-AAAB-2098E0FCE894}" presName="bkgdShape" presStyleLbl="node1" presStyleIdx="1" presStyleCnt="3"/>
      <dgm:spPr/>
      <dgm:t>
        <a:bodyPr/>
        <a:lstStyle/>
        <a:p>
          <a:endParaRPr lang="en-US"/>
        </a:p>
      </dgm:t>
    </dgm:pt>
    <dgm:pt modelId="{B26CC22B-6713-4903-83AA-05DDB84A797F}" type="pres">
      <dgm:prSet presAssocID="{D69FA113-6216-46C6-AAAB-2098E0FCE894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E8F83F-3F51-4948-A75A-110BA9CB2BB8}" type="pres">
      <dgm:prSet presAssocID="{D69FA113-6216-46C6-AAAB-2098E0FCE894}" presName="invisiNode" presStyleLbl="node1" presStyleIdx="1" presStyleCnt="3"/>
      <dgm:spPr/>
    </dgm:pt>
    <dgm:pt modelId="{C0BB82B9-D3D5-4660-AB03-6A1F247A47A4}" type="pres">
      <dgm:prSet presAssocID="{D69FA113-6216-46C6-AAAB-2098E0FCE894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C791083-1DE1-492C-A201-F2585FA0BFB8}" type="pres">
      <dgm:prSet presAssocID="{87882902-40CF-4AA5-97C3-19B0BD4FEB4E}" presName="sibTrans" presStyleLbl="sibTrans2D1" presStyleIdx="0" presStyleCnt="0"/>
      <dgm:spPr/>
      <dgm:t>
        <a:bodyPr/>
        <a:lstStyle/>
        <a:p>
          <a:endParaRPr lang="en-US"/>
        </a:p>
      </dgm:t>
    </dgm:pt>
    <dgm:pt modelId="{1088CD7D-EBA3-486C-BE02-B23398CC6165}" type="pres">
      <dgm:prSet presAssocID="{961FDB14-81F6-4A11-A63C-903D0C3B4343}" presName="compNode" presStyleCnt="0"/>
      <dgm:spPr/>
    </dgm:pt>
    <dgm:pt modelId="{C7B878FD-DAF1-439F-BDC5-C15E7D505173}" type="pres">
      <dgm:prSet presAssocID="{961FDB14-81F6-4A11-A63C-903D0C3B4343}" presName="bkgdShape" presStyleLbl="node1" presStyleIdx="2" presStyleCnt="3"/>
      <dgm:spPr/>
      <dgm:t>
        <a:bodyPr/>
        <a:lstStyle/>
        <a:p>
          <a:endParaRPr lang="en-US"/>
        </a:p>
      </dgm:t>
    </dgm:pt>
    <dgm:pt modelId="{F74C9925-44CC-4C4B-92C7-2E68AEE010A8}" type="pres">
      <dgm:prSet presAssocID="{961FDB14-81F6-4A11-A63C-903D0C3B4343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0D69D7-37BC-4D02-B03C-238F1FFF3EBD}" type="pres">
      <dgm:prSet presAssocID="{961FDB14-81F6-4A11-A63C-903D0C3B4343}" presName="invisiNode" presStyleLbl="node1" presStyleIdx="2" presStyleCnt="3"/>
      <dgm:spPr/>
    </dgm:pt>
    <dgm:pt modelId="{B1F0A41E-0A95-4CA2-B519-41DB354BABEA}" type="pres">
      <dgm:prSet presAssocID="{961FDB14-81F6-4A11-A63C-903D0C3B4343}" presName="imagNode" presStyleLbl="fgImgPlace1" presStyleIdx="2" presStyleCnt="3" custLinFactNeighborX="2987" custLinFactNeighborY="-7542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EF974944-7918-4B70-9CCE-AAC347B6F57D}" type="presOf" srcId="{961FDB14-81F6-4A11-A63C-903D0C3B4343}" destId="{C7B878FD-DAF1-439F-BDC5-C15E7D505173}" srcOrd="0" destOrd="0" presId="urn:microsoft.com/office/officeart/2005/8/layout/hList7#1"/>
    <dgm:cxn modelId="{D5EE8CB1-8E2A-4820-88D9-5D6ADD6A0F78}" type="presOf" srcId="{672D7C75-6E57-4584-9F5E-6BEEDA8954A0}" destId="{F06A33AE-A2C3-48FB-84D7-CB4237A6E4D5}" srcOrd="1" destOrd="0" presId="urn:microsoft.com/office/officeart/2005/8/layout/hList7#1"/>
    <dgm:cxn modelId="{7289805F-0CD9-4751-8998-7969BFA49F36}" srcId="{ABD60143-ABBB-40AC-B5CD-8237D7FF2AC0}" destId="{961FDB14-81F6-4A11-A63C-903D0C3B4343}" srcOrd="2" destOrd="0" parTransId="{0CB112BA-55BF-4D5A-B204-0E22AA914178}" sibTransId="{EFD98790-E8B9-4796-A3CF-B0CFFA0FF058}"/>
    <dgm:cxn modelId="{240AAEDD-5CB3-494B-9CC8-0A6C6CED1EB8}" type="presOf" srcId="{ABD60143-ABBB-40AC-B5CD-8237D7FF2AC0}" destId="{2B76B507-998C-4247-8BDB-E35EAA310F3B}" srcOrd="0" destOrd="0" presId="urn:microsoft.com/office/officeart/2005/8/layout/hList7#1"/>
    <dgm:cxn modelId="{7BF030D8-A83C-41C6-AF67-76E62E68A4EA}" type="presOf" srcId="{39B69B21-7405-4947-8C38-E580F03DBD55}" destId="{58341023-4729-49AA-AF7B-E7D21D631B31}" srcOrd="0" destOrd="0" presId="urn:microsoft.com/office/officeart/2005/8/layout/hList7#1"/>
    <dgm:cxn modelId="{AACF8427-0461-47D4-9741-AE4ABD571130}" type="presOf" srcId="{961FDB14-81F6-4A11-A63C-903D0C3B4343}" destId="{F74C9925-44CC-4C4B-92C7-2E68AEE010A8}" srcOrd="1" destOrd="0" presId="urn:microsoft.com/office/officeart/2005/8/layout/hList7#1"/>
    <dgm:cxn modelId="{0570B0DC-EC31-4BD1-94A6-B1B9A0C82197}" type="presOf" srcId="{672D7C75-6E57-4584-9F5E-6BEEDA8954A0}" destId="{9627ADAC-7829-4652-BB5C-57A4EB8C29E8}" srcOrd="0" destOrd="0" presId="urn:microsoft.com/office/officeart/2005/8/layout/hList7#1"/>
    <dgm:cxn modelId="{594F498A-79ED-4B0C-BCA7-7F59040C4871}" type="presOf" srcId="{D69FA113-6216-46C6-AAAB-2098E0FCE894}" destId="{B26CC22B-6713-4903-83AA-05DDB84A797F}" srcOrd="1" destOrd="0" presId="urn:microsoft.com/office/officeart/2005/8/layout/hList7#1"/>
    <dgm:cxn modelId="{51E68970-4CF7-458C-8773-D6CB549A5ABC}" type="presOf" srcId="{87882902-40CF-4AA5-97C3-19B0BD4FEB4E}" destId="{BC791083-1DE1-492C-A201-F2585FA0BFB8}" srcOrd="0" destOrd="0" presId="urn:microsoft.com/office/officeart/2005/8/layout/hList7#1"/>
    <dgm:cxn modelId="{01D29884-11ED-4A1B-9E55-D213E77ACBD8}" type="presOf" srcId="{D69FA113-6216-46C6-AAAB-2098E0FCE894}" destId="{2C407174-F1FC-4F7A-9BF2-85C55ACAB8E5}" srcOrd="0" destOrd="0" presId="urn:microsoft.com/office/officeart/2005/8/layout/hList7#1"/>
    <dgm:cxn modelId="{E69FBD5C-8B1A-47FB-95D7-E8BBB1BB7C1F}" srcId="{ABD60143-ABBB-40AC-B5CD-8237D7FF2AC0}" destId="{672D7C75-6E57-4584-9F5E-6BEEDA8954A0}" srcOrd="0" destOrd="0" parTransId="{9746F69A-EA8F-4307-9DFD-C0DFD6AA5BE8}" sibTransId="{39B69B21-7405-4947-8C38-E580F03DBD55}"/>
    <dgm:cxn modelId="{BD75E551-8ACA-47C9-9848-172F1CBCAA18}" srcId="{ABD60143-ABBB-40AC-B5CD-8237D7FF2AC0}" destId="{D69FA113-6216-46C6-AAAB-2098E0FCE894}" srcOrd="1" destOrd="0" parTransId="{B0B20C4F-8284-4B84-91DB-C016671DBD82}" sibTransId="{87882902-40CF-4AA5-97C3-19B0BD4FEB4E}"/>
    <dgm:cxn modelId="{439FBC03-1AB8-4622-BBB2-9EA3819848B1}" type="presParOf" srcId="{2B76B507-998C-4247-8BDB-E35EAA310F3B}" destId="{AB0408A2-8A01-4CFD-9F05-A571D95C3107}" srcOrd="0" destOrd="0" presId="urn:microsoft.com/office/officeart/2005/8/layout/hList7#1"/>
    <dgm:cxn modelId="{393DE02E-CFA5-42FE-AB45-5ABF9BF9EF4F}" type="presParOf" srcId="{2B76B507-998C-4247-8BDB-E35EAA310F3B}" destId="{97951D85-3E5D-42D5-AA9A-0B79660059BF}" srcOrd="1" destOrd="0" presId="urn:microsoft.com/office/officeart/2005/8/layout/hList7#1"/>
    <dgm:cxn modelId="{645073D1-5F65-4B1A-92F6-DCB6690EE57F}" type="presParOf" srcId="{97951D85-3E5D-42D5-AA9A-0B79660059BF}" destId="{1FC3D269-21DD-4364-B8A1-3013B2B17555}" srcOrd="0" destOrd="0" presId="urn:microsoft.com/office/officeart/2005/8/layout/hList7#1"/>
    <dgm:cxn modelId="{2CDD9AE3-EBB1-4948-929B-38F07F52E15A}" type="presParOf" srcId="{1FC3D269-21DD-4364-B8A1-3013B2B17555}" destId="{9627ADAC-7829-4652-BB5C-57A4EB8C29E8}" srcOrd="0" destOrd="0" presId="urn:microsoft.com/office/officeart/2005/8/layout/hList7#1"/>
    <dgm:cxn modelId="{C8871FDB-1A9E-4C28-987D-00030D2E616D}" type="presParOf" srcId="{1FC3D269-21DD-4364-B8A1-3013B2B17555}" destId="{F06A33AE-A2C3-48FB-84D7-CB4237A6E4D5}" srcOrd="1" destOrd="0" presId="urn:microsoft.com/office/officeart/2005/8/layout/hList7#1"/>
    <dgm:cxn modelId="{26E05F84-9C69-4301-80FE-8E86A755F09B}" type="presParOf" srcId="{1FC3D269-21DD-4364-B8A1-3013B2B17555}" destId="{925125A9-09F8-48D4-82B8-36796E69A8EF}" srcOrd="2" destOrd="0" presId="urn:microsoft.com/office/officeart/2005/8/layout/hList7#1"/>
    <dgm:cxn modelId="{576B21B0-A1DE-420D-98E2-164F8CA879F2}" type="presParOf" srcId="{1FC3D269-21DD-4364-B8A1-3013B2B17555}" destId="{1F9D272B-003B-40F4-A2D6-F553398EFD3A}" srcOrd="3" destOrd="0" presId="urn:microsoft.com/office/officeart/2005/8/layout/hList7#1"/>
    <dgm:cxn modelId="{B68DE41B-27DA-47D0-8639-4B3F89353AF9}" type="presParOf" srcId="{97951D85-3E5D-42D5-AA9A-0B79660059BF}" destId="{58341023-4729-49AA-AF7B-E7D21D631B31}" srcOrd="1" destOrd="0" presId="urn:microsoft.com/office/officeart/2005/8/layout/hList7#1"/>
    <dgm:cxn modelId="{DD0825DB-DAEF-4470-82AC-9609F1BCFA2C}" type="presParOf" srcId="{97951D85-3E5D-42D5-AA9A-0B79660059BF}" destId="{4A6195CD-7991-47E0-80DF-114D07F0339A}" srcOrd="2" destOrd="0" presId="urn:microsoft.com/office/officeart/2005/8/layout/hList7#1"/>
    <dgm:cxn modelId="{6DA1825F-FCF3-4709-A597-1F113635E46E}" type="presParOf" srcId="{4A6195CD-7991-47E0-80DF-114D07F0339A}" destId="{2C407174-F1FC-4F7A-9BF2-85C55ACAB8E5}" srcOrd="0" destOrd="0" presId="urn:microsoft.com/office/officeart/2005/8/layout/hList7#1"/>
    <dgm:cxn modelId="{33E4C70C-0B22-4505-96A8-3408AA5502AD}" type="presParOf" srcId="{4A6195CD-7991-47E0-80DF-114D07F0339A}" destId="{B26CC22B-6713-4903-83AA-05DDB84A797F}" srcOrd="1" destOrd="0" presId="urn:microsoft.com/office/officeart/2005/8/layout/hList7#1"/>
    <dgm:cxn modelId="{DB288A21-DD5D-4F58-9988-D7771C24FB14}" type="presParOf" srcId="{4A6195CD-7991-47E0-80DF-114D07F0339A}" destId="{1FE8F83F-3F51-4948-A75A-110BA9CB2BB8}" srcOrd="2" destOrd="0" presId="urn:microsoft.com/office/officeart/2005/8/layout/hList7#1"/>
    <dgm:cxn modelId="{9E447C5F-A126-4F21-A416-058658EFD19F}" type="presParOf" srcId="{4A6195CD-7991-47E0-80DF-114D07F0339A}" destId="{C0BB82B9-D3D5-4660-AB03-6A1F247A47A4}" srcOrd="3" destOrd="0" presId="urn:microsoft.com/office/officeart/2005/8/layout/hList7#1"/>
    <dgm:cxn modelId="{A80F91B2-9E7B-49A3-9FCC-873B668A0CBC}" type="presParOf" srcId="{97951D85-3E5D-42D5-AA9A-0B79660059BF}" destId="{BC791083-1DE1-492C-A201-F2585FA0BFB8}" srcOrd="3" destOrd="0" presId="urn:microsoft.com/office/officeart/2005/8/layout/hList7#1"/>
    <dgm:cxn modelId="{41EB7067-5727-41DE-9281-0F64C5A3EF91}" type="presParOf" srcId="{97951D85-3E5D-42D5-AA9A-0B79660059BF}" destId="{1088CD7D-EBA3-486C-BE02-B23398CC6165}" srcOrd="4" destOrd="0" presId="urn:microsoft.com/office/officeart/2005/8/layout/hList7#1"/>
    <dgm:cxn modelId="{1C4EDC67-B3C8-45E6-A46E-75CDA6AFE8D3}" type="presParOf" srcId="{1088CD7D-EBA3-486C-BE02-B23398CC6165}" destId="{C7B878FD-DAF1-439F-BDC5-C15E7D505173}" srcOrd="0" destOrd="0" presId="urn:microsoft.com/office/officeart/2005/8/layout/hList7#1"/>
    <dgm:cxn modelId="{83E67125-0D24-46F4-89B9-2A3078D81071}" type="presParOf" srcId="{1088CD7D-EBA3-486C-BE02-B23398CC6165}" destId="{F74C9925-44CC-4C4B-92C7-2E68AEE010A8}" srcOrd="1" destOrd="0" presId="urn:microsoft.com/office/officeart/2005/8/layout/hList7#1"/>
    <dgm:cxn modelId="{9B1BD28E-F4E5-40C9-80F2-D5F83065AA1B}" type="presParOf" srcId="{1088CD7D-EBA3-486C-BE02-B23398CC6165}" destId="{170D69D7-37BC-4D02-B03C-238F1FFF3EBD}" srcOrd="2" destOrd="0" presId="urn:microsoft.com/office/officeart/2005/8/layout/hList7#1"/>
    <dgm:cxn modelId="{BBA97B21-DDAC-4926-8333-AB476519C8D0}" type="presParOf" srcId="{1088CD7D-EBA3-486C-BE02-B23398CC6165}" destId="{B1F0A41E-0A95-4CA2-B519-41DB354BABEA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2F2764-1FC3-4204-9984-5F13A14675A1}">
      <dsp:nvSpPr>
        <dsp:cNvPr id="0" name=""/>
        <dsp:cNvSpPr/>
      </dsp:nvSpPr>
      <dsp:spPr>
        <a:xfrm>
          <a:off x="845640" y="808181"/>
          <a:ext cx="5395318" cy="5395318"/>
        </a:xfrm>
        <a:prstGeom prst="blockArc">
          <a:avLst>
            <a:gd name="adj1" fmla="val 11880000"/>
            <a:gd name="adj2" fmla="val 16200000"/>
            <a:gd name="adj3" fmla="val 4642"/>
          </a:avLst>
        </a:prstGeom>
        <a:gradFill rotWithShape="0">
          <a:gsLst>
            <a:gs pos="0">
              <a:schemeClr val="accent5">
                <a:hueOff val="-1087817"/>
                <a:satOff val="60641"/>
                <a:lumOff val="-38627"/>
                <a:alphaOff val="0"/>
                <a:shade val="51000"/>
                <a:satMod val="130000"/>
              </a:schemeClr>
            </a:gs>
            <a:gs pos="80000">
              <a:schemeClr val="accent5">
                <a:hueOff val="-1087817"/>
                <a:satOff val="60641"/>
                <a:lumOff val="-38627"/>
                <a:alphaOff val="0"/>
                <a:shade val="93000"/>
                <a:satMod val="130000"/>
              </a:schemeClr>
            </a:gs>
            <a:gs pos="100000">
              <a:schemeClr val="accent5">
                <a:hueOff val="-1087817"/>
                <a:satOff val="60641"/>
                <a:lumOff val="-3862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B3590E-9736-4BDA-BA03-32B7215138AE}">
      <dsp:nvSpPr>
        <dsp:cNvPr id="0" name=""/>
        <dsp:cNvSpPr/>
      </dsp:nvSpPr>
      <dsp:spPr>
        <a:xfrm>
          <a:off x="845640" y="808181"/>
          <a:ext cx="5395318" cy="5395318"/>
        </a:xfrm>
        <a:prstGeom prst="blockArc">
          <a:avLst>
            <a:gd name="adj1" fmla="val 7560000"/>
            <a:gd name="adj2" fmla="val 11880000"/>
            <a:gd name="adj3" fmla="val 4642"/>
          </a:avLst>
        </a:prstGeom>
        <a:gradFill rotWithShape="0">
          <a:gsLst>
            <a:gs pos="0">
              <a:schemeClr val="accent5">
                <a:hueOff val="-815863"/>
                <a:satOff val="45481"/>
                <a:lumOff val="-28970"/>
                <a:alphaOff val="0"/>
                <a:shade val="51000"/>
                <a:satMod val="130000"/>
              </a:schemeClr>
            </a:gs>
            <a:gs pos="80000">
              <a:schemeClr val="accent5">
                <a:hueOff val="-815863"/>
                <a:satOff val="45481"/>
                <a:lumOff val="-28970"/>
                <a:alphaOff val="0"/>
                <a:shade val="93000"/>
                <a:satMod val="130000"/>
              </a:schemeClr>
            </a:gs>
            <a:gs pos="100000">
              <a:schemeClr val="accent5">
                <a:hueOff val="-815863"/>
                <a:satOff val="45481"/>
                <a:lumOff val="-2897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E652B80-D7BD-4456-9D69-5B254FD8C6B7}">
      <dsp:nvSpPr>
        <dsp:cNvPr id="0" name=""/>
        <dsp:cNvSpPr/>
      </dsp:nvSpPr>
      <dsp:spPr>
        <a:xfrm>
          <a:off x="845640" y="808181"/>
          <a:ext cx="5395318" cy="5395318"/>
        </a:xfrm>
        <a:prstGeom prst="blockArc">
          <a:avLst>
            <a:gd name="adj1" fmla="val 3240000"/>
            <a:gd name="adj2" fmla="val 7560000"/>
            <a:gd name="adj3" fmla="val 4642"/>
          </a:avLst>
        </a:prstGeom>
        <a:gradFill rotWithShape="0">
          <a:gsLst>
            <a:gs pos="0">
              <a:schemeClr val="accent5">
                <a:hueOff val="-543908"/>
                <a:satOff val="30321"/>
                <a:lumOff val="-19313"/>
                <a:alphaOff val="0"/>
                <a:shade val="51000"/>
                <a:satMod val="130000"/>
              </a:schemeClr>
            </a:gs>
            <a:gs pos="80000">
              <a:schemeClr val="accent5">
                <a:hueOff val="-543908"/>
                <a:satOff val="30321"/>
                <a:lumOff val="-19313"/>
                <a:alphaOff val="0"/>
                <a:shade val="93000"/>
                <a:satMod val="130000"/>
              </a:schemeClr>
            </a:gs>
            <a:gs pos="100000">
              <a:schemeClr val="accent5">
                <a:hueOff val="-543908"/>
                <a:satOff val="30321"/>
                <a:lumOff val="-1931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8CD21F-41CE-4040-858D-39F3DCB168AA}">
      <dsp:nvSpPr>
        <dsp:cNvPr id="0" name=""/>
        <dsp:cNvSpPr/>
      </dsp:nvSpPr>
      <dsp:spPr>
        <a:xfrm>
          <a:off x="845640" y="808181"/>
          <a:ext cx="5395318" cy="5395318"/>
        </a:xfrm>
        <a:prstGeom prst="blockArc">
          <a:avLst>
            <a:gd name="adj1" fmla="val 20520000"/>
            <a:gd name="adj2" fmla="val 3240000"/>
            <a:gd name="adj3" fmla="val 4642"/>
          </a:avLst>
        </a:prstGeom>
        <a:gradFill rotWithShape="0">
          <a:gsLst>
            <a:gs pos="0">
              <a:schemeClr val="accent5">
                <a:hueOff val="-271954"/>
                <a:satOff val="15160"/>
                <a:lumOff val="-9657"/>
                <a:alphaOff val="0"/>
                <a:shade val="51000"/>
                <a:satMod val="130000"/>
              </a:schemeClr>
            </a:gs>
            <a:gs pos="80000">
              <a:schemeClr val="accent5">
                <a:hueOff val="-271954"/>
                <a:satOff val="15160"/>
                <a:lumOff val="-96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71954"/>
                <a:satOff val="15160"/>
                <a:lumOff val="-96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B09623C-2DDF-4F99-97CA-FD36E4666A8E}">
      <dsp:nvSpPr>
        <dsp:cNvPr id="0" name=""/>
        <dsp:cNvSpPr/>
      </dsp:nvSpPr>
      <dsp:spPr>
        <a:xfrm>
          <a:off x="845640" y="808181"/>
          <a:ext cx="5395318" cy="5395318"/>
        </a:xfrm>
        <a:prstGeom prst="blockArc">
          <a:avLst>
            <a:gd name="adj1" fmla="val 16200000"/>
            <a:gd name="adj2" fmla="val 20520000"/>
            <a:gd name="adj3" fmla="val 4642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544AE8F-F281-4174-8891-524A5DB8A611}">
      <dsp:nvSpPr>
        <dsp:cNvPr id="0" name=""/>
        <dsp:cNvSpPr/>
      </dsp:nvSpPr>
      <dsp:spPr>
        <a:xfrm>
          <a:off x="2301068" y="2263610"/>
          <a:ext cx="2484462" cy="248446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smtClean="0"/>
            <a:t>atoms</a:t>
          </a:r>
          <a:endParaRPr lang="en-US" sz="4700" kern="1200" dirty="0"/>
        </a:p>
      </dsp:txBody>
      <dsp:txXfrm>
        <a:off x="2301068" y="2263610"/>
        <a:ext cx="2484462" cy="2484462"/>
      </dsp:txXfrm>
    </dsp:sp>
    <dsp:sp modelId="{C522176B-A070-4D9D-A5B0-6A8BEA8D5DB5}">
      <dsp:nvSpPr>
        <dsp:cNvPr id="0" name=""/>
        <dsp:cNvSpPr/>
      </dsp:nvSpPr>
      <dsp:spPr>
        <a:xfrm>
          <a:off x="2673738" y="1228"/>
          <a:ext cx="1739123" cy="1739123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Make everything that exists</a:t>
          </a:r>
          <a:endParaRPr lang="en-US" sz="1300" kern="1200" dirty="0"/>
        </a:p>
      </dsp:txBody>
      <dsp:txXfrm>
        <a:off x="2673738" y="1228"/>
        <a:ext cx="1739123" cy="1739123"/>
      </dsp:txXfrm>
    </dsp:sp>
    <dsp:sp modelId="{ABF7004F-5D06-445C-A105-7B032C9C8A42}">
      <dsp:nvSpPr>
        <dsp:cNvPr id="0" name=""/>
        <dsp:cNvSpPr/>
      </dsp:nvSpPr>
      <dsp:spPr>
        <a:xfrm>
          <a:off x="5179820" y="1822003"/>
          <a:ext cx="1739123" cy="1739123"/>
        </a:xfrm>
        <a:prstGeom prst="ellipse">
          <a:avLst/>
        </a:prstGeom>
        <a:gradFill rotWithShape="0">
          <a:gsLst>
            <a:gs pos="0">
              <a:schemeClr val="accent5">
                <a:hueOff val="-271954"/>
                <a:satOff val="15160"/>
                <a:lumOff val="-9657"/>
                <a:alphaOff val="0"/>
                <a:shade val="51000"/>
                <a:satMod val="130000"/>
              </a:schemeClr>
            </a:gs>
            <a:gs pos="80000">
              <a:schemeClr val="accent5">
                <a:hueOff val="-271954"/>
                <a:satOff val="15160"/>
                <a:lumOff val="-96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71954"/>
                <a:satOff val="15160"/>
                <a:lumOff val="-96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Form bonds</a:t>
          </a:r>
          <a:endParaRPr lang="en-US" sz="1300" kern="1200" dirty="0"/>
        </a:p>
      </dsp:txBody>
      <dsp:txXfrm>
        <a:off x="5179820" y="1822003"/>
        <a:ext cx="1739123" cy="1739123"/>
      </dsp:txXfrm>
    </dsp:sp>
    <dsp:sp modelId="{60A5F844-F530-458A-9DDE-E91855027C22}">
      <dsp:nvSpPr>
        <dsp:cNvPr id="0" name=""/>
        <dsp:cNvSpPr/>
      </dsp:nvSpPr>
      <dsp:spPr>
        <a:xfrm>
          <a:off x="4222582" y="4768080"/>
          <a:ext cx="1739123" cy="1739123"/>
        </a:xfrm>
        <a:prstGeom prst="ellipse">
          <a:avLst/>
        </a:prstGeom>
        <a:gradFill rotWithShape="0">
          <a:gsLst>
            <a:gs pos="0">
              <a:schemeClr val="accent5">
                <a:hueOff val="-543908"/>
                <a:satOff val="30321"/>
                <a:lumOff val="-19313"/>
                <a:alphaOff val="0"/>
                <a:shade val="51000"/>
                <a:satMod val="130000"/>
              </a:schemeClr>
            </a:gs>
            <a:gs pos="80000">
              <a:schemeClr val="accent5">
                <a:hueOff val="-543908"/>
                <a:satOff val="30321"/>
                <a:lumOff val="-19313"/>
                <a:alphaOff val="0"/>
                <a:shade val="93000"/>
                <a:satMod val="130000"/>
              </a:schemeClr>
            </a:gs>
            <a:gs pos="100000">
              <a:schemeClr val="accent5">
                <a:hueOff val="-543908"/>
                <a:satOff val="30321"/>
                <a:lumOff val="-1931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They are metals, like iron (Fe) </a:t>
          </a:r>
          <a:endParaRPr lang="en-US" sz="1300" kern="1200" dirty="0"/>
        </a:p>
      </dsp:txBody>
      <dsp:txXfrm>
        <a:off x="4222582" y="4768080"/>
        <a:ext cx="1739123" cy="1739123"/>
      </dsp:txXfrm>
    </dsp:sp>
    <dsp:sp modelId="{FFEE11D5-6A35-4C40-976D-C285748557A3}">
      <dsp:nvSpPr>
        <dsp:cNvPr id="0" name=""/>
        <dsp:cNvSpPr/>
      </dsp:nvSpPr>
      <dsp:spPr>
        <a:xfrm>
          <a:off x="1124894" y="4768080"/>
          <a:ext cx="1739123" cy="1739123"/>
        </a:xfrm>
        <a:prstGeom prst="ellipse">
          <a:avLst/>
        </a:prstGeom>
        <a:gradFill rotWithShape="0">
          <a:gsLst>
            <a:gs pos="0">
              <a:schemeClr val="accent5">
                <a:hueOff val="-815863"/>
                <a:satOff val="45481"/>
                <a:lumOff val="-28970"/>
                <a:alphaOff val="0"/>
                <a:shade val="51000"/>
                <a:satMod val="130000"/>
              </a:schemeClr>
            </a:gs>
            <a:gs pos="80000">
              <a:schemeClr val="accent5">
                <a:hueOff val="-815863"/>
                <a:satOff val="45481"/>
                <a:lumOff val="-28970"/>
                <a:alphaOff val="0"/>
                <a:shade val="93000"/>
                <a:satMod val="130000"/>
              </a:schemeClr>
            </a:gs>
            <a:gs pos="100000">
              <a:schemeClr val="accent5">
                <a:hueOff val="-815863"/>
                <a:satOff val="45481"/>
                <a:lumOff val="-2897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OR non-metals, like sodium (Na)</a:t>
          </a:r>
          <a:endParaRPr lang="en-US" sz="1300" kern="1200" dirty="0"/>
        </a:p>
      </dsp:txBody>
      <dsp:txXfrm>
        <a:off x="1124894" y="4768080"/>
        <a:ext cx="1739123" cy="1739123"/>
      </dsp:txXfrm>
    </dsp:sp>
    <dsp:sp modelId="{1C23AD69-B762-423B-B7F9-EB4B7F974BB9}">
      <dsp:nvSpPr>
        <dsp:cNvPr id="0" name=""/>
        <dsp:cNvSpPr/>
      </dsp:nvSpPr>
      <dsp:spPr>
        <a:xfrm>
          <a:off x="167655" y="1822003"/>
          <a:ext cx="1739123" cy="1739123"/>
        </a:xfrm>
        <a:prstGeom prst="ellipse">
          <a:avLst/>
        </a:prstGeom>
        <a:gradFill rotWithShape="0">
          <a:gsLst>
            <a:gs pos="0">
              <a:schemeClr val="accent5">
                <a:hueOff val="-1087817"/>
                <a:satOff val="60641"/>
                <a:lumOff val="-38627"/>
                <a:alphaOff val="0"/>
                <a:shade val="51000"/>
                <a:satMod val="130000"/>
              </a:schemeClr>
            </a:gs>
            <a:gs pos="80000">
              <a:schemeClr val="accent5">
                <a:hueOff val="-1087817"/>
                <a:satOff val="60641"/>
                <a:lumOff val="-38627"/>
                <a:alphaOff val="0"/>
                <a:shade val="93000"/>
                <a:satMod val="130000"/>
              </a:schemeClr>
            </a:gs>
            <a:gs pos="100000">
              <a:schemeClr val="accent5">
                <a:hueOff val="-1087817"/>
                <a:satOff val="60641"/>
                <a:lumOff val="-3862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Electronegative or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electronpositive</a:t>
          </a:r>
          <a:endParaRPr lang="en-US" sz="1300" kern="1200" dirty="0"/>
        </a:p>
      </dsp:txBody>
      <dsp:txXfrm>
        <a:off x="167655" y="1822003"/>
        <a:ext cx="1739123" cy="173912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194829-9196-40B3-92B4-5277D182D20A}">
      <dsp:nvSpPr>
        <dsp:cNvPr id="0" name=""/>
        <dsp:cNvSpPr/>
      </dsp:nvSpPr>
      <dsp:spPr>
        <a:xfrm>
          <a:off x="0" y="0"/>
          <a:ext cx="7315200" cy="16668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Atoms, molecules, or ions must collide</a:t>
          </a:r>
          <a:endParaRPr lang="en-US" sz="2400" kern="1200" dirty="0"/>
        </a:p>
      </dsp:txBody>
      <dsp:txXfrm>
        <a:off x="1629727" y="0"/>
        <a:ext cx="5685472" cy="1666874"/>
      </dsp:txXfrm>
    </dsp:sp>
    <dsp:sp modelId="{EDA13068-D924-4220-BFA0-2667D9355174}">
      <dsp:nvSpPr>
        <dsp:cNvPr id="0" name=""/>
        <dsp:cNvSpPr/>
      </dsp:nvSpPr>
      <dsp:spPr>
        <a:xfrm>
          <a:off x="166687" y="166687"/>
          <a:ext cx="1463040" cy="13335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2475D81-BE8F-4B3F-9AD9-84068FF34513}">
      <dsp:nvSpPr>
        <dsp:cNvPr id="0" name=""/>
        <dsp:cNvSpPr/>
      </dsp:nvSpPr>
      <dsp:spPr>
        <a:xfrm>
          <a:off x="0" y="1833562"/>
          <a:ext cx="7315200" cy="166687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>
                  <a:lumMod val="50000"/>
                </a:schemeClr>
              </a:solidFill>
            </a:rPr>
            <a:t>The collision must have enough energy </a:t>
          </a:r>
          <a:endParaRPr lang="en-US" sz="2400" kern="1200" dirty="0">
            <a:solidFill>
              <a:schemeClr val="tx1">
                <a:lumMod val="50000"/>
              </a:schemeClr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solidFill>
                <a:schemeClr val="tx1">
                  <a:lumMod val="50000"/>
                </a:schemeClr>
              </a:solidFill>
            </a:rPr>
            <a:t>Remember atoms are have + and - charges</a:t>
          </a:r>
          <a:endParaRPr lang="en-US" sz="1900" kern="1200" dirty="0">
            <a:solidFill>
              <a:schemeClr val="tx1">
                <a:lumMod val="50000"/>
              </a:schemeClr>
            </a:solidFill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solidFill>
                <a:schemeClr val="tx1">
                  <a:lumMod val="50000"/>
                </a:schemeClr>
              </a:solidFill>
            </a:rPr>
            <a:t>They need enough energy to overcome the charges</a:t>
          </a:r>
          <a:endParaRPr lang="en-US" sz="1900" kern="1200" dirty="0">
            <a:solidFill>
              <a:schemeClr val="tx1">
                <a:lumMod val="50000"/>
              </a:schemeClr>
            </a:solidFill>
          </a:endParaRPr>
        </a:p>
      </dsp:txBody>
      <dsp:txXfrm>
        <a:off x="1629727" y="1833562"/>
        <a:ext cx="5685472" cy="1666874"/>
      </dsp:txXfrm>
    </dsp:sp>
    <dsp:sp modelId="{8256BE12-E38C-4E95-9774-E5331C5428E7}">
      <dsp:nvSpPr>
        <dsp:cNvPr id="0" name=""/>
        <dsp:cNvSpPr/>
      </dsp:nvSpPr>
      <dsp:spPr>
        <a:xfrm>
          <a:off x="152393" y="1981194"/>
          <a:ext cx="1463040" cy="13335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037A931-2DB0-4853-8FC1-554B896B2311}">
      <dsp:nvSpPr>
        <dsp:cNvPr id="0" name=""/>
        <dsp:cNvSpPr/>
      </dsp:nvSpPr>
      <dsp:spPr>
        <a:xfrm>
          <a:off x="0" y="3667125"/>
          <a:ext cx="7315200" cy="16668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Bonds are made &amp; broken</a:t>
          </a:r>
          <a:endParaRPr lang="en-US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Bond formation = energy released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Bond breaking = energy absorbed</a:t>
          </a:r>
          <a:endParaRPr lang="en-US" sz="1900" kern="1200" dirty="0"/>
        </a:p>
      </dsp:txBody>
      <dsp:txXfrm>
        <a:off x="1629727" y="3667125"/>
        <a:ext cx="5685472" cy="1666874"/>
      </dsp:txXfrm>
    </dsp:sp>
    <dsp:sp modelId="{7C9B812B-BE73-4637-B2FA-B388CC76346E}">
      <dsp:nvSpPr>
        <dsp:cNvPr id="0" name=""/>
        <dsp:cNvSpPr/>
      </dsp:nvSpPr>
      <dsp:spPr>
        <a:xfrm>
          <a:off x="166687" y="3833812"/>
          <a:ext cx="1463040" cy="13335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27ADAC-7829-4652-BB5C-57A4EB8C29E8}">
      <dsp:nvSpPr>
        <dsp:cNvPr id="0" name=""/>
        <dsp:cNvSpPr/>
      </dsp:nvSpPr>
      <dsp:spPr>
        <a:xfrm>
          <a:off x="1519" y="0"/>
          <a:ext cx="2364692" cy="65532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Design chemicals and their forms (solid, liquid, or gas) to minimize the potential for chemical accidents including explosions, fires, and releases to the environment.</a:t>
          </a:r>
          <a:endParaRPr lang="en-US" sz="1800" kern="1200"/>
        </a:p>
      </dsp:txBody>
      <dsp:txXfrm>
        <a:off x="1519" y="2621280"/>
        <a:ext cx="2364692" cy="2621280"/>
      </dsp:txXfrm>
    </dsp:sp>
    <dsp:sp modelId="{1F9D272B-003B-40F4-A2D6-F553398EFD3A}">
      <dsp:nvSpPr>
        <dsp:cNvPr id="0" name=""/>
        <dsp:cNvSpPr/>
      </dsp:nvSpPr>
      <dsp:spPr>
        <a:xfrm>
          <a:off x="92758" y="393191"/>
          <a:ext cx="2182215" cy="218221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C407174-F1FC-4F7A-9BF2-85C55ACAB8E5}">
      <dsp:nvSpPr>
        <dsp:cNvPr id="0" name=""/>
        <dsp:cNvSpPr/>
      </dsp:nvSpPr>
      <dsp:spPr>
        <a:xfrm>
          <a:off x="2437153" y="0"/>
          <a:ext cx="2364692" cy="65532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Design syntheses to use and generate substances with little or no toxicity to humans and the environment.</a:t>
          </a:r>
          <a:endParaRPr lang="en-US" sz="1800" kern="1200" dirty="0"/>
        </a:p>
      </dsp:txBody>
      <dsp:txXfrm>
        <a:off x="2437153" y="2621280"/>
        <a:ext cx="2364692" cy="2621280"/>
      </dsp:txXfrm>
    </dsp:sp>
    <dsp:sp modelId="{C0BB82B9-D3D5-4660-AB03-6A1F247A47A4}">
      <dsp:nvSpPr>
        <dsp:cNvPr id="0" name=""/>
        <dsp:cNvSpPr/>
      </dsp:nvSpPr>
      <dsp:spPr>
        <a:xfrm>
          <a:off x="2528392" y="393191"/>
          <a:ext cx="2182215" cy="218221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7B878FD-DAF1-439F-BDC5-C15E7D505173}">
      <dsp:nvSpPr>
        <dsp:cNvPr id="0" name=""/>
        <dsp:cNvSpPr/>
      </dsp:nvSpPr>
      <dsp:spPr>
        <a:xfrm>
          <a:off x="4872787" y="0"/>
          <a:ext cx="2364692" cy="65532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+mj-lt"/>
              <a:ea typeface="+mj-ea"/>
              <a:cs typeface="+mj-cs"/>
            </a:rPr>
            <a:t>Allow for real-time in-process monitoring &amp; control prior to the formation of hazardous substances. </a:t>
          </a:r>
          <a:endParaRPr lang="en-US" sz="1800" kern="1200" dirty="0"/>
        </a:p>
      </dsp:txBody>
      <dsp:txXfrm>
        <a:off x="4872787" y="2621280"/>
        <a:ext cx="2364692" cy="2621280"/>
      </dsp:txXfrm>
    </dsp:sp>
    <dsp:sp modelId="{B1F0A41E-0A95-4CA2-B519-41DB354BABEA}">
      <dsp:nvSpPr>
        <dsp:cNvPr id="0" name=""/>
        <dsp:cNvSpPr/>
      </dsp:nvSpPr>
      <dsp:spPr>
        <a:xfrm>
          <a:off x="5029208" y="228609"/>
          <a:ext cx="2182215" cy="218221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AB0408A2-8A01-4CFD-9F05-A571D95C3107}">
      <dsp:nvSpPr>
        <dsp:cNvPr id="0" name=""/>
        <dsp:cNvSpPr/>
      </dsp:nvSpPr>
      <dsp:spPr>
        <a:xfrm>
          <a:off x="289560" y="5242560"/>
          <a:ext cx="6659880" cy="982980"/>
        </a:xfrm>
        <a:prstGeom prst="leftRight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BE6F544-F8D0-46BB-8549-CE3C05FAB62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5DD3F2-C05F-43AC-BFCB-2C1F63FC245A}" type="slidenum">
              <a:rPr lang="en-US" altLang="en-US"/>
              <a:pPr/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8FACC9-4D62-4A72-B347-AA7BB34AEC45}" type="slidenum">
              <a:rPr lang="en-US" altLang="en-US"/>
              <a:pPr/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F59C58-8E41-413F-B47A-7750374B18A7}" type="slidenum">
              <a:rPr lang="en-US" altLang="en-US">
                <a:solidFill>
                  <a:srgbClr val="000000"/>
                </a:solidFill>
              </a:rPr>
              <a:pPr/>
              <a:t>11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3206B6-C5E6-43BF-A048-52143FCDECC8}" type="slidenum">
              <a:rPr lang="en-US" altLang="en-US"/>
              <a:pPr/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80F3AB-D27B-4456-8272-92D27AC55C1F}" type="slidenum">
              <a:rPr lang="en-US" altLang="en-US"/>
              <a:pPr/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135C1D-4C4A-42BF-8004-94E4365EC159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en-US" smtClean="0"/>
          </a:p>
          <a:p>
            <a:pPr eaLnBrk="1" hangingPunct="1"/>
            <a:r>
              <a:rPr lang="en-US" altLang="en-US" smtClean="0"/>
              <a:t>Methyl isocyanide (MIC) reacts with water to form mono methylamine (MMA) and carbon dioxide (CO2 )</a:t>
            </a:r>
          </a:p>
          <a:p>
            <a:pPr eaLnBrk="1" hangingPunct="1"/>
            <a:r>
              <a:rPr lang="en-US" altLang="en-US" smtClean="0"/>
              <a:t>Hydrogen cyanide (HCN) blocks the oxygen receptors and is extremely toxic</a:t>
            </a:r>
          </a:p>
          <a:p>
            <a:pPr eaLnBrk="1" hangingPunct="1"/>
            <a:r>
              <a:rPr lang="en-US" altLang="en-US" smtClean="0"/>
              <a:t>Phosgene was used as a war gas during World War I</a:t>
            </a:r>
          </a:p>
          <a:p>
            <a:pPr eaLnBrk="1" hangingPunct="1"/>
            <a:r>
              <a:rPr lang="en-US" altLang="en-US" smtClean="0"/>
              <a:t>Carbon monoxide (CO) is toxic</a:t>
            </a:r>
          </a:p>
          <a:p>
            <a:pPr eaLnBrk="1" hangingPunct="1"/>
            <a:r>
              <a:rPr lang="en-US" altLang="en-US" smtClean="0"/>
              <a:t>Nitrogen oxides (NOx ) causes lung injuries</a:t>
            </a:r>
          </a:p>
          <a:p>
            <a:pPr eaLnBrk="1" hangingPunct="1"/>
            <a:r>
              <a:rPr lang="en-US" altLang="en-US" smtClean="0"/>
              <a:t>All gases were heavier than air and thus replaced oxygen</a:t>
            </a:r>
          </a:p>
          <a:p>
            <a:pPr eaLnBrk="1" hangingPunct="1"/>
            <a:endParaRPr lang="ru-RU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E28C49-95B0-40BF-B5AC-6B40FAF95465}" type="slidenum">
              <a:rPr lang="en-US" altLang="en-US"/>
              <a:pPr/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mtClean="0"/>
              <a:t> Focus on safety for the worker. Explosions in the lab are bad.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mtClean="0"/>
              <a:t> Use less hazardous reagents and chemicals in the process to make products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mtClean="0"/>
              <a:t> Pay attention to your chemical reaction and collect data while it is happening.  That way, you won’t mess it up.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en-US" smtClean="0"/>
              <a:t>Which of these 3 principles did we adhere to during our process?  How could we change our process to more closely follow the 12 principles?</a:t>
            </a:r>
          </a:p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2F8925-F152-420D-A320-2803C8E15FA5}" type="slidenum">
              <a:rPr lang="en-US" altLang="en-US"/>
              <a:pPr/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348565-DA1B-4852-BC79-949D31DC325B}" type="slidenum">
              <a:rPr lang="en-US" altLang="en-US">
                <a:solidFill>
                  <a:srgbClr val="000000"/>
                </a:solidFill>
              </a:rPr>
              <a:pPr/>
              <a:t>17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C557BA-D949-4037-9B08-D3A8EFBD5E6C}" type="slidenum">
              <a:rPr lang="en-US" altLang="en-US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pPr/>
              <a:t>18</a:t>
            </a:fld>
            <a:endParaRPr lang="en-US" altLang="en-US">
              <a:solidFill>
                <a:srgbClr val="000000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en-US" dirty="0" smtClean="0">
                <a:ea typeface="ＭＳ Ｐゴシック" pitchFamily="34" charset="-128"/>
                <a:cs typeface="Arial" charset="0"/>
              </a:rPr>
              <a:t>Right now, these are the tools we have to make shampoo.  Your challenge is to create a new process that completely follows the 12 principles of green chemistry!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C02714-C576-42AA-BF19-674B5EBC9086}" type="slidenum">
              <a:rPr lang="en-US" altLang="en-US">
                <a:solidFill>
                  <a:srgbClr val="000000"/>
                </a:solidFill>
              </a:rPr>
              <a:pPr/>
              <a:t>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75E828-4A7D-458B-A47A-471DC30FB6E9}" type="slidenum">
              <a:rPr lang="en-US" altLang="en-US"/>
              <a:pPr/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6F509A-8DE7-4857-BD13-0F6EEF7F3000}" type="slidenum">
              <a:rPr lang="en-US" altLang="en-US">
                <a:solidFill>
                  <a:srgbClr val="000000"/>
                </a:solidFill>
              </a:rPr>
              <a:pPr/>
              <a:t>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5B6929-1E75-4152-A899-06EDD6B9E651}" type="slidenum">
              <a:rPr lang="en-US" altLang="en-US"/>
              <a:pPr/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718F72-A49C-45D9-90A2-CA4DFD45B728}" type="slidenum">
              <a:rPr lang="en-US" altLang="en-US"/>
              <a:pPr/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028638-1B99-4089-8C07-E8CC056CA547}" type="slidenum">
              <a:rPr lang="en-US" altLang="en-US">
                <a:solidFill>
                  <a:srgbClr val="000000"/>
                </a:solidFill>
              </a:rPr>
              <a:pPr/>
              <a:t>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78863B-D9B7-472C-B1BA-87E4D8B8B0BD}" type="slidenum">
              <a:rPr lang="en-US" altLang="en-US"/>
              <a:pPr/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62CAD7-3DA0-44FC-AE81-4540371224A7}" type="slidenum">
              <a:rPr lang="en-US" altLang="en-US"/>
              <a:pPr/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wmf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228600"/>
            <a:ext cx="7239000" cy="704850"/>
          </a:xfrm>
        </p:spPr>
        <p:txBody>
          <a:bodyPr/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914400"/>
            <a:ext cx="7239000" cy="441325"/>
          </a:xfrm>
        </p:spPr>
        <p:txBody>
          <a:bodyPr/>
          <a:lstStyle>
            <a:lvl1pPr marL="0" indent="0" algn="r">
              <a:buFontTx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19075"/>
            <a:ext cx="2181225" cy="54959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8125" y="219075"/>
            <a:ext cx="6391275" cy="54959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green-chem-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91338" y="3981450"/>
            <a:ext cx="22526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ppt_b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>
            <a:hlinkClick r:id="" action="ppaction://hlinkshowjump?jump=previousslide"/>
          </p:cNvPr>
          <p:cNvSpPr txBox="1">
            <a:spLocks noChangeArrowheads="1"/>
          </p:cNvSpPr>
          <p:nvPr/>
        </p:nvSpPr>
        <p:spPr bwMode="auto">
          <a:xfrm>
            <a:off x="7505700" y="6518275"/>
            <a:ext cx="614363" cy="2905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00" b="1">
                <a:solidFill>
                  <a:srgbClr val="000000"/>
                </a:solidFill>
                <a:latin typeface="Calibri" pitchFamily="34" charset="0"/>
              </a:rPr>
              <a:t>BACK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512050" y="6386513"/>
            <a:ext cx="1049338" cy="2286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>
                <a:solidFill>
                  <a:srgbClr val="003300"/>
                </a:solidFill>
                <a:latin typeface="Calibri" pitchFamily="34" charset="0"/>
              </a:rPr>
              <a:t>MAIN CONTROL</a:t>
            </a:r>
          </a:p>
        </p:txBody>
      </p:sp>
      <p:sp>
        <p:nvSpPr>
          <p:cNvPr id="8" name="Text Box 11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8002588" y="6516688"/>
            <a:ext cx="614362" cy="2905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00" b="1">
                <a:solidFill>
                  <a:srgbClr val="000000"/>
                </a:solidFill>
                <a:latin typeface="Calibri" pitchFamily="34" charset="0"/>
              </a:rPr>
              <a:t>NEXT</a:t>
            </a:r>
          </a:p>
        </p:txBody>
      </p:sp>
      <p:sp>
        <p:nvSpPr>
          <p:cNvPr id="9" name="Text Box 12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8651875" y="6535738"/>
            <a:ext cx="41592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003300"/>
                </a:solidFill>
                <a:latin typeface="Calibri" pitchFamily="34" charset="0"/>
              </a:rPr>
              <a:t>EXIT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0" y="6491288"/>
            <a:ext cx="13017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5A7A2C1D-B22D-4CC8-9B6D-69CE74818C79}" type="datetime3">
              <a:rPr lang="en-US" sz="1400" b="1">
                <a:solidFill>
                  <a:srgbClr val="003300"/>
                </a:solidFill>
                <a:latin typeface="Calibri" pitchFamily="34" charset="0"/>
              </a:rPr>
              <a:pPr>
                <a:spcBef>
                  <a:spcPct val="50000"/>
                </a:spcBef>
              </a:pPr>
              <a:t>6 January 2016</a:t>
            </a:fld>
            <a:endParaRPr lang="en-US" sz="1400" b="1">
              <a:solidFill>
                <a:srgbClr val="003300"/>
              </a:solidFill>
              <a:latin typeface="Calibri" pitchFamily="34" charset="0"/>
            </a:endParaRPr>
          </a:p>
        </p:txBody>
      </p:sp>
      <p:pic>
        <p:nvPicPr>
          <p:cNvPr id="11" name="Picture 15" descr="Pfizer_Blac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7850" y="1211263"/>
            <a:ext cx="8191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2800350" y="1289050"/>
            <a:ext cx="4371975" cy="3508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700" b="1">
                <a:solidFill>
                  <a:srgbClr val="333333"/>
                </a:solidFill>
                <a:latin typeface="Calibri" pitchFamily="34" charset="0"/>
              </a:rPr>
              <a:t>LA JOLLA GREEN CHEMISTRY TEAM</a:t>
            </a: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>
            <a:off x="1785938" y="1847850"/>
            <a:ext cx="5514975" cy="0"/>
          </a:xfrm>
          <a:prstGeom prst="line">
            <a:avLst/>
          </a:prstGeom>
          <a:noFill/>
          <a:ln w="3175">
            <a:solidFill>
              <a:srgbClr val="333333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>
            <a:off x="1785938" y="4324350"/>
            <a:ext cx="5514975" cy="0"/>
          </a:xfrm>
          <a:prstGeom prst="line">
            <a:avLst/>
          </a:prstGeom>
          <a:noFill/>
          <a:ln w="3175">
            <a:solidFill>
              <a:srgbClr val="333333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15" name="Picture 21" descr="SurferLogo_Blac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2763" y="6445250"/>
            <a:ext cx="46672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790700" y="1920875"/>
            <a:ext cx="5486400" cy="1470025"/>
          </a:xfrm>
        </p:spPr>
        <p:txBody>
          <a:bodyPr anchor="ctr"/>
          <a:lstStyle>
            <a:lvl1pPr>
              <a:defRPr smtClean="0">
                <a:solidFill>
                  <a:srgbClr val="79C03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</a:p>
        </p:txBody>
      </p:sp>
      <p:sp>
        <p:nvSpPr>
          <p:cNvPr id="2253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800225" y="3409950"/>
            <a:ext cx="5486400" cy="828675"/>
          </a:xfrm>
        </p:spPr>
        <p:txBody>
          <a:bodyPr/>
          <a:lstStyle>
            <a:lvl1pPr marL="0" indent="0">
              <a:buFont typeface="Wingdings" pitchFamily="2" charset="2"/>
              <a:buNone/>
              <a:defRPr i="1" smtClean="0">
                <a:latin typeface="Calibr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</a:p>
        </p:txBody>
      </p:sp>
    </p:spTree>
  </p:cSld>
  <p:clrMapOvr>
    <a:masterClrMapping/>
  </p:clrMapOvr>
  <p:transition spd="med">
    <p:zoom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spd="med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9900" y="1349375"/>
            <a:ext cx="3527425" cy="4656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49725" y="1349375"/>
            <a:ext cx="3527425" cy="4656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76200"/>
            <a:ext cx="2135188" cy="59293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9900" y="76200"/>
            <a:ext cx="6254750" cy="59293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7150" y="76200"/>
            <a:ext cx="7531100" cy="962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2250" y="1349375"/>
            <a:ext cx="8704263" cy="49022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</p:spTree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4478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4478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6.w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8125" y="219075"/>
            <a:ext cx="87249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447800"/>
            <a:ext cx="73152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ppt_bar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327150" y="76200"/>
            <a:ext cx="75311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5715" tIns="42857" rIns="85715" bIns="4285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SLIDE TITLE</a:t>
            </a:r>
          </a:p>
        </p:txBody>
      </p:sp>
      <p:sp>
        <p:nvSpPr>
          <p:cNvPr id="205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2250" y="1349375"/>
            <a:ext cx="8704263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5715" tIns="42857" rIns="85715" bIns="428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Body Text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Text Box 10"/>
          <p:cNvSpPr txBox="1">
            <a:spLocks noChangeArrowheads="1"/>
          </p:cNvSpPr>
          <p:nvPr/>
        </p:nvSpPr>
        <p:spPr bwMode="auto">
          <a:xfrm>
            <a:off x="0" y="6386513"/>
            <a:ext cx="457200" cy="2286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>
                <a:solidFill>
                  <a:srgbClr val="003300"/>
                </a:solidFill>
                <a:latin typeface="Calibri" pitchFamily="34" charset="0"/>
              </a:rPr>
              <a:t>PAGE</a:t>
            </a: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0" y="6491288"/>
            <a:ext cx="1304925" cy="3206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BEDDBF38-BA7F-4F5A-8907-303823FD64D0}" type="slidenum">
              <a:rPr lang="en-US" altLang="en-US" sz="1500" b="1">
                <a:solidFill>
                  <a:srgbClr val="333333"/>
                </a:solidFill>
                <a:latin typeface="Calibri" pitchFamily="34" charset="0"/>
              </a:rPr>
              <a:pPr>
                <a:spcBef>
                  <a:spcPct val="50000"/>
                </a:spcBef>
              </a:pPr>
              <a:t>‹#›</a:t>
            </a:fld>
            <a:r>
              <a:rPr lang="en-US" altLang="en-US" sz="1500" b="1">
                <a:solidFill>
                  <a:srgbClr val="333333"/>
                </a:solidFill>
                <a:latin typeface="Calibri" pitchFamily="34" charset="0"/>
              </a:rPr>
              <a:t> </a:t>
            </a:r>
            <a:r>
              <a:rPr lang="en-US" altLang="en-US" sz="1500" b="1" i="1">
                <a:solidFill>
                  <a:srgbClr val="333333"/>
                </a:solidFill>
                <a:latin typeface="Calibri" pitchFamily="34" charset="0"/>
              </a:rPr>
              <a:t>of</a:t>
            </a:r>
            <a:r>
              <a:rPr lang="en-US" altLang="en-US" sz="1500" b="1">
                <a:solidFill>
                  <a:srgbClr val="333333"/>
                </a:solidFill>
                <a:latin typeface="Calibri" pitchFamily="34" charset="0"/>
              </a:rPr>
              <a:t> 18</a:t>
            </a:r>
          </a:p>
        </p:txBody>
      </p:sp>
      <p:pic>
        <p:nvPicPr>
          <p:cNvPr id="2055" name="Picture 13" descr="green-chem-logo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11125" y="114300"/>
            <a:ext cx="969963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ext Box 14">
            <a:hlinkClick r:id="" action="ppaction://hlinkshowjump?jump=previousslide"/>
          </p:cNvPr>
          <p:cNvSpPr txBox="1">
            <a:spLocks noChangeArrowheads="1"/>
          </p:cNvSpPr>
          <p:nvPr/>
        </p:nvSpPr>
        <p:spPr bwMode="auto">
          <a:xfrm>
            <a:off x="7505700" y="6518275"/>
            <a:ext cx="614363" cy="2905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00" b="1">
                <a:solidFill>
                  <a:srgbClr val="000000"/>
                </a:solidFill>
                <a:latin typeface="Calibri" pitchFamily="34" charset="0"/>
              </a:rPr>
              <a:t>BACK</a:t>
            </a:r>
          </a:p>
        </p:txBody>
      </p:sp>
      <p:sp>
        <p:nvSpPr>
          <p:cNvPr id="2057" name="Text Box 15"/>
          <p:cNvSpPr txBox="1">
            <a:spLocks noChangeArrowheads="1"/>
          </p:cNvSpPr>
          <p:nvPr/>
        </p:nvSpPr>
        <p:spPr bwMode="auto">
          <a:xfrm>
            <a:off x="7512050" y="6386513"/>
            <a:ext cx="1049338" cy="2286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>
                <a:solidFill>
                  <a:srgbClr val="003300"/>
                </a:solidFill>
                <a:latin typeface="Calibri" pitchFamily="34" charset="0"/>
              </a:rPr>
              <a:t>MAIN CONTROL</a:t>
            </a:r>
          </a:p>
        </p:txBody>
      </p:sp>
      <p:sp>
        <p:nvSpPr>
          <p:cNvPr id="2058" name="Text Box 16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8002588" y="6516688"/>
            <a:ext cx="614362" cy="2905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00" b="1">
                <a:solidFill>
                  <a:srgbClr val="000000"/>
                </a:solidFill>
                <a:latin typeface="Calibri" pitchFamily="34" charset="0"/>
              </a:rPr>
              <a:t>NEXT</a:t>
            </a:r>
          </a:p>
        </p:txBody>
      </p:sp>
      <p:sp>
        <p:nvSpPr>
          <p:cNvPr id="2059" name="Text Box 17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8651875" y="6535738"/>
            <a:ext cx="41592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333333"/>
                </a:solidFill>
                <a:latin typeface="Calibri" pitchFamily="34" charset="0"/>
              </a:rPr>
              <a:t>EXIT</a:t>
            </a:r>
          </a:p>
        </p:txBody>
      </p:sp>
      <p:sp>
        <p:nvSpPr>
          <p:cNvPr id="2060" name="Text Box 19"/>
          <p:cNvSpPr txBox="1">
            <a:spLocks noChangeArrowheads="1"/>
          </p:cNvSpPr>
          <p:nvPr/>
        </p:nvSpPr>
        <p:spPr bwMode="auto">
          <a:xfrm>
            <a:off x="2090738" y="6500813"/>
            <a:ext cx="4052887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333333"/>
                </a:solidFill>
                <a:latin typeface="Calibri" pitchFamily="34" charset="0"/>
              </a:rPr>
              <a:t>LA JOLLA GREEN CHEMISTRY TEAM</a:t>
            </a:r>
          </a:p>
        </p:txBody>
      </p:sp>
      <p:sp>
        <p:nvSpPr>
          <p:cNvPr id="2061" name="Text Box 20"/>
          <p:cNvSpPr txBox="1">
            <a:spLocks noChangeArrowheads="1"/>
          </p:cNvSpPr>
          <p:nvPr/>
        </p:nvSpPr>
        <p:spPr bwMode="auto">
          <a:xfrm>
            <a:off x="2089150" y="6386513"/>
            <a:ext cx="1138238" cy="2286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0DE1C8C1-E20E-48CB-9B41-020F358C8F79}" type="datetime3">
              <a:rPr lang="en-US" sz="900" b="1">
                <a:solidFill>
                  <a:srgbClr val="003300"/>
                </a:solidFill>
                <a:latin typeface="Calibri" pitchFamily="34" charset="0"/>
              </a:rPr>
              <a:pPr>
                <a:spcBef>
                  <a:spcPct val="50000"/>
                </a:spcBef>
              </a:pPr>
              <a:t>6 January 2016</a:t>
            </a:fld>
            <a:endParaRPr lang="en-US" sz="900" b="1">
              <a:solidFill>
                <a:srgbClr val="003300"/>
              </a:solidFill>
              <a:latin typeface="Calibri" pitchFamily="34" charset="0"/>
            </a:endParaRPr>
          </a:p>
        </p:txBody>
      </p:sp>
      <p:pic>
        <p:nvPicPr>
          <p:cNvPr id="2062" name="Picture 21" descr="Pfizer_Black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398588" y="6451600"/>
            <a:ext cx="6159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3" name="Line 24"/>
          <p:cNvSpPr>
            <a:spLocks noChangeShapeType="1"/>
          </p:cNvSpPr>
          <p:nvPr/>
        </p:nvSpPr>
        <p:spPr bwMode="auto">
          <a:xfrm>
            <a:off x="1306513" y="1103313"/>
            <a:ext cx="7588250" cy="0"/>
          </a:xfrm>
          <a:prstGeom prst="line">
            <a:avLst/>
          </a:prstGeom>
          <a:noFill/>
          <a:ln w="3175">
            <a:solidFill>
              <a:srgbClr val="333333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2064" name="Picture 25" descr="SurferLogo_Black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862763" y="6461125"/>
            <a:ext cx="46672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</p:sldLayoutIdLst>
  <p:transition spd="med">
    <p:zo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850900" rtl="0" eaLnBrk="0" fontAlgn="base" hangingPunct="0">
        <a:spcBef>
          <a:spcPct val="0"/>
        </a:spcBef>
        <a:spcAft>
          <a:spcPct val="0"/>
        </a:spcAft>
        <a:defRPr sz="2800">
          <a:solidFill>
            <a:srgbClr val="333333"/>
          </a:solidFill>
          <a:latin typeface="Calibri" pitchFamily="34" charset="0"/>
          <a:ea typeface="+mj-ea"/>
          <a:cs typeface="+mj-cs"/>
        </a:defRPr>
      </a:lvl1pPr>
      <a:lvl2pPr algn="l" defTabSz="850900" rtl="0" eaLnBrk="0" fontAlgn="base" hangingPunct="0">
        <a:spcBef>
          <a:spcPct val="0"/>
        </a:spcBef>
        <a:spcAft>
          <a:spcPct val="0"/>
        </a:spcAft>
        <a:defRPr sz="2800">
          <a:solidFill>
            <a:srgbClr val="333333"/>
          </a:solidFill>
          <a:latin typeface="Calibri" pitchFamily="34" charset="0"/>
        </a:defRPr>
      </a:lvl2pPr>
      <a:lvl3pPr algn="l" defTabSz="850900" rtl="0" eaLnBrk="0" fontAlgn="base" hangingPunct="0">
        <a:spcBef>
          <a:spcPct val="0"/>
        </a:spcBef>
        <a:spcAft>
          <a:spcPct val="0"/>
        </a:spcAft>
        <a:defRPr sz="2800">
          <a:solidFill>
            <a:srgbClr val="333333"/>
          </a:solidFill>
          <a:latin typeface="Calibri" pitchFamily="34" charset="0"/>
        </a:defRPr>
      </a:lvl3pPr>
      <a:lvl4pPr algn="l" defTabSz="850900" rtl="0" eaLnBrk="0" fontAlgn="base" hangingPunct="0">
        <a:spcBef>
          <a:spcPct val="0"/>
        </a:spcBef>
        <a:spcAft>
          <a:spcPct val="0"/>
        </a:spcAft>
        <a:defRPr sz="2800">
          <a:solidFill>
            <a:srgbClr val="333333"/>
          </a:solidFill>
          <a:latin typeface="Calibri" pitchFamily="34" charset="0"/>
        </a:defRPr>
      </a:lvl4pPr>
      <a:lvl5pPr algn="l" defTabSz="850900" rtl="0" eaLnBrk="0" fontAlgn="base" hangingPunct="0">
        <a:spcBef>
          <a:spcPct val="0"/>
        </a:spcBef>
        <a:spcAft>
          <a:spcPct val="0"/>
        </a:spcAft>
        <a:defRPr sz="2800">
          <a:solidFill>
            <a:srgbClr val="333333"/>
          </a:solidFill>
          <a:latin typeface="Calibri" pitchFamily="34" charset="0"/>
        </a:defRPr>
      </a:lvl5pPr>
      <a:lvl6pPr marL="457200" algn="l" defTabSz="8509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Arial Narrow" pitchFamily="34" charset="0"/>
        </a:defRPr>
      </a:lvl6pPr>
      <a:lvl7pPr marL="914400" algn="l" defTabSz="8509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Arial Narrow" pitchFamily="34" charset="0"/>
        </a:defRPr>
      </a:lvl7pPr>
      <a:lvl8pPr marL="1371600" algn="l" defTabSz="8509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Arial Narrow" pitchFamily="34" charset="0"/>
        </a:defRPr>
      </a:lvl8pPr>
      <a:lvl9pPr marL="1828800" algn="l" defTabSz="850900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Arial Narrow" pitchFamily="34" charset="0"/>
        </a:defRPr>
      </a:lvl9pPr>
    </p:titleStyle>
    <p:bodyStyle>
      <a:lvl1pPr marL="265113" indent="-265113" algn="l" defTabSz="850900" rtl="0" eaLnBrk="0" fontAlgn="base" hangingPunct="0">
        <a:spcBef>
          <a:spcPct val="4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rgbClr val="333333"/>
          </a:solidFill>
          <a:latin typeface="+mn-lt"/>
          <a:ea typeface="+mn-ea"/>
          <a:cs typeface="+mn-cs"/>
        </a:defRPr>
      </a:lvl1pPr>
      <a:lvl2pPr marL="638175" indent="-212725" algn="l" defTabSz="85090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200">
          <a:solidFill>
            <a:srgbClr val="333333"/>
          </a:solidFill>
          <a:latin typeface="+mn-lt"/>
        </a:defRPr>
      </a:lvl2pPr>
      <a:lvl3pPr marL="1063625" indent="-212725" algn="l" defTabSz="85090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1900">
          <a:solidFill>
            <a:srgbClr val="333333"/>
          </a:solidFill>
          <a:latin typeface="+mn-lt"/>
        </a:defRPr>
      </a:lvl3pPr>
      <a:lvl4pPr marL="1435100" indent="-158750" algn="l" defTabSz="85090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>
          <a:solidFill>
            <a:srgbClr val="333333"/>
          </a:solidFill>
          <a:latin typeface="+mn-lt"/>
        </a:defRPr>
      </a:lvl4pPr>
      <a:lvl5pPr marL="1860550" indent="-160338" algn="l" defTabSz="85090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>
          <a:solidFill>
            <a:srgbClr val="333333"/>
          </a:solidFill>
          <a:latin typeface="+mn-lt"/>
        </a:defRPr>
      </a:lvl5pPr>
      <a:lvl6pPr marL="2317750" indent="-160338" algn="l" defTabSz="850900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774950" indent="-160338" algn="l" defTabSz="850900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232150" indent="-160338" algn="l" defTabSz="850900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689350" indent="-160338" algn="l" defTabSz="850900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jpeg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1.wav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exograph 3"/>
          <p:cNvPicPr>
            <a:picLocks noChangeAspect="1" noChangeArrowheads="1"/>
          </p:cNvPicPr>
          <p:nvPr/>
        </p:nvPicPr>
        <p:blipFill>
          <a:blip r:embed="rId3" cstate="print"/>
          <a:srcRect l="10632" t="5679" r="24809" b="9148"/>
          <a:stretch>
            <a:fillRect/>
          </a:stretch>
        </p:blipFill>
        <p:spPr bwMode="auto">
          <a:xfrm>
            <a:off x="1600200" y="0"/>
            <a:ext cx="6938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ChangeArrowheads="1"/>
          </p:cNvSpPr>
          <p:nvPr/>
        </p:nvSpPr>
        <p:spPr bwMode="auto">
          <a:xfrm>
            <a:off x="1752600" y="228600"/>
            <a:ext cx="7239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r>
              <a:rPr lang="en-US" altLang="en-US" sz="4400">
                <a:solidFill>
                  <a:srgbClr val="262626"/>
                </a:solidFill>
                <a:latin typeface="Microsoft Sans Serif" pitchFamily="34" charset="0"/>
              </a:rPr>
              <a:t>the gummy bear lab</a:t>
            </a:r>
          </a:p>
        </p:txBody>
      </p:sp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72000" y="5943600"/>
          <a:ext cx="914400" cy="714375"/>
        </p:xfrm>
        <a:graphic>
          <a:graphicData uri="http://schemas.openxmlformats.org/presentationml/2006/ole">
            <p:oleObj spid="_x0000_s25603" name="Package" showAsIcon="1" r:id="rId5" imgW="914400" imgH="714375" progId="Package">
              <p:embed/>
            </p:oleObj>
          </a:graphicData>
        </a:graphic>
      </p:graphicFrame>
      <p:pic>
        <p:nvPicPr>
          <p:cNvPr id="25606" name="Picture 6" descr="File:Gummy bear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4200" y="1752600"/>
            <a:ext cx="4673600" cy="3505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638800" y="5257800"/>
            <a:ext cx="2743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By Thomas </a:t>
            </a:r>
            <a:r>
              <a:rPr lang="en-US" sz="1050" dirty="0" err="1" smtClean="0"/>
              <a:t>Rosenau</a:t>
            </a:r>
            <a:r>
              <a:rPr lang="en-US" sz="1050" dirty="0" smtClean="0"/>
              <a:t> (Own work) [CC BY-SA 2.5 (http://creativecommons.org/licenses/by-sa/2.5)], via Wikimedia Commons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1863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US" altLang="en-US" smtClean="0"/>
              <a:t>not just a piece of candy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609600" y="1536700"/>
            <a:ext cx="80010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>
                <a:solidFill>
                  <a:schemeClr val="bg1"/>
                </a:solidFill>
              </a:rPr>
              <a:t>Lakeland Elementary School: </a:t>
            </a:r>
            <a:r>
              <a:rPr lang="en-US" altLang="en-US"/>
              <a:t>A visiting high school student and several younger students suffered minor injuries this morning when a test tube with a gummy bear candy and liquid inside it burst during a classroom demonstration</a:t>
            </a:r>
          </a:p>
          <a:p>
            <a:pPr algn="ctr" eaLnBrk="1" hangingPunct="1"/>
            <a:endParaRPr lang="en-US" altLang="en-US"/>
          </a:p>
          <a:p>
            <a:pPr algn="ctr" eaLnBrk="1" hangingPunct="1"/>
            <a:endParaRPr lang="en-US" altLang="en-US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609600" y="3810000"/>
            <a:ext cx="7848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>
                <a:solidFill>
                  <a:schemeClr val="bg1"/>
                </a:solidFill>
              </a:rPr>
              <a:t>Onteora High School: </a:t>
            </a:r>
            <a:r>
              <a:rPr lang="en-US" altLang="en-US"/>
              <a:t>Donald Bucher was demonstrating an experiment with the chemical potassium chlorate when the explosion — which was strong enough to damage a window in the classroom — occurred.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ubtitle 6"/>
          <p:cNvSpPr>
            <a:spLocks noGrp="1"/>
          </p:cNvSpPr>
          <p:nvPr>
            <p:ph type="body" idx="1"/>
          </p:nvPr>
        </p:nvSpPr>
        <p:spPr>
          <a:xfrm>
            <a:off x="152400" y="1143000"/>
            <a:ext cx="4191000" cy="3700463"/>
          </a:xfrm>
        </p:spPr>
        <p:txBody>
          <a:bodyPr/>
          <a:lstStyle/>
          <a:p>
            <a:pPr algn="ctr" eaLnBrk="1" hangingPunct="1"/>
            <a:r>
              <a:rPr lang="en-US" altLang="en-US" sz="3200" dirty="0" smtClean="0"/>
              <a:t>Bhopal, India</a:t>
            </a:r>
          </a:p>
          <a:p>
            <a:pPr eaLnBrk="1" hangingPunct="1"/>
            <a:endParaRPr lang="en-US" altLang="en-US" sz="2600" dirty="0" smtClean="0"/>
          </a:p>
          <a:p>
            <a:pPr eaLnBrk="1" hangingPunct="1">
              <a:buFontTx/>
              <a:buChar char="•"/>
            </a:pPr>
            <a:r>
              <a:rPr lang="en-US" altLang="en-US" sz="2600" dirty="0" smtClean="0"/>
              <a:t> In 1984, it had 700,000 inhabitants. </a:t>
            </a:r>
          </a:p>
          <a:p>
            <a:pPr eaLnBrk="1" hangingPunct="1"/>
            <a:endParaRPr lang="en-US" altLang="en-US" sz="2600" dirty="0" smtClean="0"/>
          </a:p>
          <a:p>
            <a:pPr eaLnBrk="1" hangingPunct="1">
              <a:buFontTx/>
              <a:buChar char="•"/>
            </a:pPr>
            <a:r>
              <a:rPr lang="en-US" altLang="en-US" sz="2600" dirty="0" smtClean="0"/>
              <a:t> Today, there are about 1.2 million. </a:t>
            </a:r>
          </a:p>
          <a:p>
            <a:pPr eaLnBrk="1" hangingPunct="1"/>
            <a:endParaRPr lang="en-US" altLang="en-US" dirty="0" smtClean="0"/>
          </a:p>
        </p:txBody>
      </p:sp>
      <p:pic>
        <p:nvPicPr>
          <p:cNvPr id="29701" name="Picture 5" descr="https://upload.wikimedia.org/wikipedia/commons/e/ea/Map_India_Bhopa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914400"/>
            <a:ext cx="4816699" cy="5181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33800" y="6096000"/>
            <a:ext cx="5791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http://</a:t>
            </a:r>
            <a:r>
              <a:rPr lang="en-US" sz="1050" dirty="0" smtClean="0"/>
              <a:t>upload.wikimedia.org/wikipedia/de/archive/b/ba/20031128162539%21India_map.png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4" cstate="print"/>
          <a:srcRect t="14487" r="14746" b="35785"/>
          <a:stretch>
            <a:fillRect/>
          </a:stretch>
        </p:blipFill>
        <p:spPr bwMode="auto">
          <a:xfrm>
            <a:off x="1752600" y="0"/>
            <a:ext cx="7391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752600" y="3733800"/>
            <a:ext cx="73914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At midnight Dec 3, 1984 water entered the tank, containing 43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tonnes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of methyl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isocyanate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(MIC). </a:t>
            </a:r>
          </a:p>
          <a:p>
            <a:pPr algn="ctr" eaLnBrk="1" hangingPunct="1">
              <a:defRPr/>
            </a:pPr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pPr algn="ctr" eaLnBrk="1" hangingPunct="1">
              <a:defRPr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This caused an exothermic reaction.</a:t>
            </a:r>
          </a:p>
          <a:p>
            <a:pPr algn="ctr" eaLnBrk="1" hangingPunct="1">
              <a:defRPr/>
            </a:pPr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pPr algn="ctr" eaLnBrk="1" hangingPunct="1">
              <a:defRPr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A toxic gas cloud descended upon the city.</a:t>
            </a:r>
          </a:p>
        </p:txBody>
      </p:sp>
      <p:sp>
        <p:nvSpPr>
          <p:cNvPr id="31748" name="Rectangle 8"/>
          <p:cNvSpPr>
            <a:spLocks noChangeArrowheads="1"/>
          </p:cNvSpPr>
          <p:nvPr/>
        </p:nvSpPr>
        <p:spPr bwMode="auto">
          <a:xfrm>
            <a:off x="4572000" y="6248400"/>
            <a:ext cx="4287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en-US" sz="1800" i="1"/>
              <a:t>Eckerman, Ingrid: ppt presentation 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2400" y="228600"/>
            <a:ext cx="7772400" cy="13620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520,000 people exposed</a:t>
            </a: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1371600" y="1219200"/>
            <a:ext cx="6629400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dirty="0">
                <a:solidFill>
                  <a:schemeClr val="bg1"/>
                </a:solidFill>
              </a:rPr>
              <a:t>Dead: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en-US" dirty="0">
                <a:solidFill>
                  <a:schemeClr val="bg1"/>
                </a:solidFill>
              </a:rPr>
              <a:t>Approximately 16,000 during first weeks 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en-US" dirty="0">
                <a:solidFill>
                  <a:schemeClr val="bg1"/>
                </a:solidFill>
              </a:rPr>
              <a:t>At least 8,000 died since</a:t>
            </a:r>
          </a:p>
          <a:p>
            <a:pPr eaLnBrk="1" hangingPunct="1"/>
            <a:endParaRPr lang="en-US" altLang="en-US" dirty="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dirty="0">
                <a:solidFill>
                  <a:schemeClr val="bg1"/>
                </a:solidFill>
              </a:rPr>
              <a:t>Permanent injuries: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en-US" dirty="0">
                <a:solidFill>
                  <a:schemeClr val="bg1"/>
                </a:solidFill>
              </a:rPr>
              <a:t>100,000 – 200,000</a:t>
            </a:r>
          </a:p>
          <a:p>
            <a:pPr eaLnBrk="1" hangingPunct="1"/>
            <a:endParaRPr lang="en-US" altLang="en-US" dirty="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dirty="0">
                <a:solidFill>
                  <a:schemeClr val="bg1"/>
                </a:solidFill>
              </a:rPr>
              <a:t>Water &amp; air contamination lead to 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en-US" dirty="0">
                <a:solidFill>
                  <a:schemeClr val="bg1"/>
                </a:solidFill>
              </a:rPr>
              <a:t>birth defects, 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en-US" dirty="0">
                <a:solidFill>
                  <a:schemeClr val="bg1"/>
                </a:solidFill>
              </a:rPr>
              <a:t>reproductive health problems, 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en-US" dirty="0">
                <a:solidFill>
                  <a:schemeClr val="bg1"/>
                </a:solidFill>
              </a:rPr>
              <a:t>liver failure, 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en-US" dirty="0">
                <a:solidFill>
                  <a:schemeClr val="bg1"/>
                </a:solidFill>
              </a:rPr>
              <a:t>&amp; cancer </a:t>
            </a:r>
          </a:p>
          <a:p>
            <a:pPr eaLnBrk="1" hangingPunct="1"/>
            <a:r>
              <a:rPr lang="en-US" altLang="en-US" dirty="0">
                <a:solidFill>
                  <a:schemeClr val="bg1"/>
                </a:solidFill>
              </a:rPr>
              <a:t>The water is still contaminated</a:t>
            </a: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1447800" y="6324600"/>
            <a:ext cx="4287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en-US" sz="1800" i="1"/>
              <a:t>Eckerman, Ingrid: ppt presentation 2010</a:t>
            </a:r>
          </a:p>
        </p:txBody>
      </p:sp>
      <p:pic>
        <p:nvPicPr>
          <p:cNvPr id="33803" name="Picture 11" descr="http://business-humanrights.org/sites/default/files/featured_boxes/Bhopal-Union_Carbide_1_memorial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4572000"/>
            <a:ext cx="1905000" cy="1905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400800" y="645789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Bhopal disaster memorial, By: Luca </a:t>
            </a:r>
            <a:r>
              <a:rPr lang="en-US" sz="1000" dirty="0" err="1"/>
              <a:t>Frediani</a:t>
            </a:r>
            <a:r>
              <a:rPr lang="en-US" sz="1000" dirty="0"/>
              <a:t>, Creative Commons</a:t>
            </a:r>
          </a:p>
        </p:txBody>
      </p:sp>
      <p:pic>
        <p:nvPicPr>
          <p:cNvPr id="33805" name="Picture 13" descr="File:Bhopal-Union Carbide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4714" y="2133600"/>
            <a:ext cx="2859286" cy="1905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324600" y="4038600"/>
            <a:ext cx="2819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By </a:t>
            </a:r>
            <a:r>
              <a:rPr lang="en-US" sz="1000" dirty="0" err="1" smtClean="0"/>
              <a:t>Simone.lippi</a:t>
            </a:r>
            <a:r>
              <a:rPr lang="en-US" sz="1000" dirty="0" smtClean="0"/>
              <a:t> at </a:t>
            </a:r>
            <a:r>
              <a:rPr lang="en-US" sz="1000" dirty="0" err="1" smtClean="0"/>
              <a:t>it.wikipedia</a:t>
            </a:r>
            <a:r>
              <a:rPr lang="en-US" sz="1000" dirty="0" smtClean="0"/>
              <a:t> [CC BY-SA 2.0 (http://creativecommons.org/licenses/by-sa/2.0)], from Wikimedia Commons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295400" y="5715000"/>
            <a:ext cx="76962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eaLnBrk="1" hangingPunct="1">
              <a:buFont typeface="Arial" pitchFamily="34" charset="0"/>
              <a:buChar char="•"/>
              <a:defRPr/>
            </a:pPr>
            <a:r>
              <a:rPr lang="en-US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 rot="16200000">
            <a:off x="-2252662" y="2603500"/>
            <a:ext cx="5791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eaLnBrk="1" hangingPunct="1">
              <a:defRPr/>
            </a:pPr>
            <a:r>
              <a:rPr lang="en-US" sz="3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Green Chemistry Principles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1600200" y="152400"/>
          <a:ext cx="7239000" cy="655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52600" y="5996226"/>
            <a:ext cx="1981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http://www.clipartof.com/interior_wall_decor/details/Cartoon-Injured-Guy-Using-A-Laptop-In-A-Wheelchair-Poster-Art-Print-439307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8600" y="6011614"/>
            <a:ext cx="243840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chemeClr val="bg1"/>
                </a:solidFill>
              </a:rPr>
              <a:t>&lt;!-- Size: 140 </a:t>
            </a:r>
            <a:r>
              <a:rPr lang="en-US" sz="700" dirty="0" err="1" smtClean="0">
                <a:solidFill>
                  <a:schemeClr val="bg1"/>
                </a:solidFill>
              </a:rPr>
              <a:t>px</a:t>
            </a:r>
            <a:r>
              <a:rPr lang="en-US" sz="700" dirty="0" smtClean="0">
                <a:solidFill>
                  <a:schemeClr val="bg1"/>
                </a:solidFill>
              </a:rPr>
              <a:t> -- &gt;</a:t>
            </a:r>
            <a:br>
              <a:rPr lang="en-US" sz="700" dirty="0" smtClean="0">
                <a:solidFill>
                  <a:schemeClr val="bg1"/>
                </a:solidFill>
              </a:rPr>
            </a:br>
            <a:r>
              <a:rPr lang="en-US" sz="700" dirty="0" smtClean="0">
                <a:solidFill>
                  <a:schemeClr val="bg1"/>
                </a:solidFill>
              </a:rPr>
              <a:t>&lt;a </a:t>
            </a:r>
            <a:r>
              <a:rPr lang="en-US" sz="700" dirty="0" err="1" smtClean="0">
                <a:solidFill>
                  <a:schemeClr val="bg1"/>
                </a:solidFill>
              </a:rPr>
              <a:t>href</a:t>
            </a:r>
            <a:r>
              <a:rPr lang="en-US" sz="700" dirty="0" smtClean="0">
                <a:solidFill>
                  <a:schemeClr val="bg1"/>
                </a:solidFill>
              </a:rPr>
              <a:t>="http://www.clker.com/cliparts/d/2/c/4/1242250250578182939Hazard_T.svg.thumb.png"&gt;&lt;img </a:t>
            </a:r>
            <a:r>
              <a:rPr lang="en-US" sz="700" dirty="0" err="1" smtClean="0">
                <a:solidFill>
                  <a:schemeClr val="bg1"/>
                </a:solidFill>
              </a:rPr>
              <a:t>src</a:t>
            </a:r>
            <a:r>
              <a:rPr lang="en-US" sz="700" dirty="0" smtClean="0">
                <a:solidFill>
                  <a:schemeClr val="bg1"/>
                </a:solidFill>
              </a:rPr>
              <a:t>='http://www.clker.com/cliparts/d/2/c/4/1242250250578182939Hazard_T.svg.thumb.png' alt='Hazard Sign clip art'/&gt;&lt;/a&gt;</a:t>
            </a:r>
            <a:endParaRPr lang="en-US" sz="7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smtClean="0"/>
              <a:t>What Can be Done?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69988" y="1336675"/>
            <a:ext cx="7254875" cy="4902200"/>
          </a:xfrm>
        </p:spPr>
        <p:txBody>
          <a:bodyPr/>
          <a:lstStyle/>
          <a:p>
            <a:pPr algn="just"/>
            <a:r>
              <a:rPr lang="en-US" altLang="en-US" sz="2800" smtClean="0">
                <a:latin typeface="Calibri" pitchFamily="34" charset="0"/>
              </a:rPr>
              <a:t>How does this translate into an educational opportunity?</a:t>
            </a:r>
          </a:p>
          <a:p>
            <a:pPr algn="just">
              <a:buFont typeface="Wingdings" pitchFamily="2" charset="2"/>
              <a:buNone/>
            </a:pPr>
            <a:endParaRPr lang="en-US" altLang="en-US" smtClean="0">
              <a:latin typeface="Calibri" pitchFamily="34" charset="0"/>
            </a:endParaRPr>
          </a:p>
          <a:p>
            <a:pPr lvl="1"/>
            <a:r>
              <a:rPr lang="en-US" altLang="en-US" sz="2800" smtClean="0">
                <a:latin typeface="Calibri" pitchFamily="34" charset="0"/>
              </a:rPr>
              <a:t>Highlight available tools/alternatives to make chemistry more green.</a:t>
            </a:r>
          </a:p>
          <a:p>
            <a:pPr lvl="1">
              <a:buFont typeface="Wingdings" pitchFamily="2" charset="2"/>
              <a:buNone/>
            </a:pPr>
            <a:endParaRPr lang="en-US" altLang="en-US" sz="2400" smtClean="0">
              <a:latin typeface="Calibri" pitchFamily="34" charset="0"/>
            </a:endParaRPr>
          </a:p>
          <a:p>
            <a:pPr lvl="2" algn="just"/>
            <a:r>
              <a:rPr lang="en-US" altLang="en-US" sz="2800" smtClean="0">
                <a:latin typeface="Calibri" pitchFamily="34" charset="0"/>
              </a:rPr>
              <a:t>Solvent Guide</a:t>
            </a:r>
          </a:p>
          <a:p>
            <a:pPr lvl="2" algn="just"/>
            <a:r>
              <a:rPr lang="en-US" altLang="en-US" sz="2800" smtClean="0">
                <a:latin typeface="Calibri" pitchFamily="34" charset="0"/>
              </a:rPr>
              <a:t>Reagent guide</a:t>
            </a:r>
          </a:p>
          <a:p>
            <a:pPr lvl="2" algn="just"/>
            <a:r>
              <a:rPr lang="en-US" altLang="en-US" sz="2800" smtClean="0">
                <a:latin typeface="Calibri" pitchFamily="34" charset="0"/>
              </a:rPr>
              <a:t>Alternative methodologies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1689100" y="5257800"/>
            <a:ext cx="23177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en-US" sz="2800">
                <a:solidFill>
                  <a:schemeClr val="bg1"/>
                </a:solidFill>
                <a:latin typeface="Calibri" pitchFamily="34" charset="0"/>
              </a:rPr>
              <a:t>How we make </a:t>
            </a:r>
          </a:p>
          <a:p>
            <a:pPr algn="ctr" eaLnBrk="1" hangingPunct="1"/>
            <a:r>
              <a:rPr lang="en-US" altLang="en-US" sz="2800">
                <a:solidFill>
                  <a:schemeClr val="bg1"/>
                </a:solidFill>
                <a:latin typeface="Calibri" pitchFamily="34" charset="0"/>
              </a:rPr>
              <a:t>shampoo now</a:t>
            </a: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5005388" y="5257800"/>
            <a:ext cx="36861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en-US" sz="2800">
                <a:solidFill>
                  <a:schemeClr val="bg1"/>
                </a:solidFill>
                <a:latin typeface="Calibri" pitchFamily="34" charset="0"/>
              </a:rPr>
              <a:t>Your brilliant alternative</a:t>
            </a:r>
          </a:p>
          <a:p>
            <a:pPr algn="ctr" eaLnBrk="1" hangingPunct="1"/>
            <a:r>
              <a:rPr lang="en-US" altLang="en-US" sz="2800">
                <a:solidFill>
                  <a:schemeClr val="bg1"/>
                </a:solidFill>
                <a:latin typeface="Calibri" pitchFamily="34" charset="0"/>
              </a:rPr>
              <a:t>shampoo process</a:t>
            </a:r>
          </a:p>
          <a:p>
            <a:pPr algn="ctr" eaLnBrk="1" hangingPunct="1"/>
            <a:r>
              <a:rPr lang="en-US" altLang="en-US" sz="2800">
                <a:solidFill>
                  <a:schemeClr val="bg1"/>
                </a:solidFill>
                <a:latin typeface="Calibri" pitchFamily="34" charset="0"/>
              </a:rPr>
              <a:t>of the future</a:t>
            </a:r>
          </a:p>
        </p:txBody>
      </p:sp>
      <p:sp>
        <p:nvSpPr>
          <p:cNvPr id="39942" name="TextBox 6"/>
          <p:cNvSpPr txBox="1">
            <a:spLocks noChangeArrowheads="1"/>
          </p:cNvSpPr>
          <p:nvPr/>
        </p:nvSpPr>
        <p:spPr bwMode="auto">
          <a:xfrm>
            <a:off x="1138238" y="196850"/>
            <a:ext cx="262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en-US" sz="2800">
                <a:solidFill>
                  <a:schemeClr val="bg1"/>
                </a:solidFill>
              </a:rPr>
              <a:t>The Challenge:</a:t>
            </a:r>
          </a:p>
        </p:txBody>
      </p:sp>
      <p:sp>
        <p:nvSpPr>
          <p:cNvPr id="8" name="Right Arrow 7"/>
          <p:cNvSpPr/>
          <p:nvPr/>
        </p:nvSpPr>
        <p:spPr bwMode="auto">
          <a:xfrm>
            <a:off x="4191000" y="2971800"/>
            <a:ext cx="1219200" cy="685800"/>
          </a:xfrm>
          <a:prstGeom prst="rightArrow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86000" y="4724400"/>
            <a:ext cx="4572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 smtClean="0"/>
              <a:t>&lt;script type="text/</a:t>
            </a:r>
            <a:r>
              <a:rPr lang="en-US" sz="1050" dirty="0" err="1" smtClean="0"/>
              <a:t>javascript</a:t>
            </a:r>
            <a:r>
              <a:rPr lang="en-US" sz="1050" dirty="0" smtClean="0"/>
              <a:t>" </a:t>
            </a:r>
            <a:r>
              <a:rPr lang="en-US" sz="1050" dirty="0" err="1" smtClean="0"/>
              <a:t>src</a:t>
            </a:r>
            <a:r>
              <a:rPr lang="en-US" sz="1050" dirty="0" smtClean="0"/>
              <a:t>="http://www.freefoto.com/imagelink/?ffid=904-11-1898&amp;s=s" &gt;&lt;/script&gt;</a:t>
            </a:r>
            <a:endParaRPr lang="en-US" sz="1050" dirty="0"/>
          </a:p>
        </p:txBody>
      </p:sp>
      <p:pic>
        <p:nvPicPr>
          <p:cNvPr id="76802" name="Picture 2" descr="Picture of Old tools and spanners - Free Pictures - FreeFoto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57400"/>
            <a:ext cx="3352800" cy="2246376"/>
          </a:xfrm>
          <a:prstGeom prst="rect">
            <a:avLst/>
          </a:prstGeom>
          <a:noFill/>
        </p:spPr>
      </p:pic>
      <p:pic>
        <p:nvPicPr>
          <p:cNvPr id="76804" name="Picture 4" descr="Picture of Old tools and spanners - Free Pictures - FreeFoto.com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lumMod val="60000"/>
                <a:lumOff val="4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04598" y="2057400"/>
            <a:ext cx="3334602" cy="2234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ChangeArrowheads="1"/>
          </p:cNvSpPr>
          <p:nvPr/>
        </p:nvSpPr>
        <p:spPr bwMode="auto">
          <a:xfrm>
            <a:off x="1752600" y="76200"/>
            <a:ext cx="7239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r>
              <a:rPr lang="en-US" altLang="en-US" sz="4400">
                <a:solidFill>
                  <a:srgbClr val="262626"/>
                </a:solidFill>
                <a:latin typeface="Microsoft Sans Serif" pitchFamily="34" charset="0"/>
              </a:rPr>
              <a:t>soap</a:t>
            </a: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1981200" y="914400"/>
            <a:ext cx="6934200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Tx/>
              <a:buChar char="•"/>
            </a:pPr>
            <a:r>
              <a:rPr lang="en-US" altLang="en-US" sz="2000" dirty="0"/>
              <a:t>  The chemical reaction of a fatty acid with an alkali metal hydroxide. </a:t>
            </a:r>
          </a:p>
          <a:p>
            <a:pPr eaLnBrk="1" hangingPunct="1"/>
            <a:endParaRPr lang="en-US" altLang="en-US" sz="2000" dirty="0"/>
          </a:p>
          <a:p>
            <a:pPr eaLnBrk="1" hangingPunct="1">
              <a:buFontTx/>
              <a:buChar char="•"/>
            </a:pPr>
            <a:r>
              <a:rPr lang="en-US" altLang="en-US" sz="2000" dirty="0"/>
              <a:t>  The cleansing action of soap comes from its unique ability to surround oil particles, causing them to be dispersed in water and easily rinsed away.</a:t>
            </a:r>
          </a:p>
          <a:p>
            <a:pPr eaLnBrk="1" hangingPunct="1"/>
            <a:endParaRPr lang="en-US" altLang="en-US" sz="2000" dirty="0"/>
          </a:p>
          <a:p>
            <a:pPr eaLnBrk="1" hangingPunct="1">
              <a:buFontTx/>
              <a:buChar char="•"/>
            </a:pPr>
            <a:r>
              <a:rPr lang="en-US" altLang="en-US" sz="2000" dirty="0"/>
              <a:t>  Historically, soap was made by: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en-US" sz="2000" dirty="0"/>
              <a:t>Soaking wood ash in water to make lye (common name for </a:t>
            </a:r>
            <a:r>
              <a:rPr lang="en-US" altLang="en-US" sz="2000" dirty="0" err="1"/>
              <a:t>NaOH</a:t>
            </a:r>
            <a:r>
              <a:rPr lang="en-US" altLang="en-US" sz="2000" dirty="0"/>
              <a:t>)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en-US" sz="2000" dirty="0"/>
              <a:t>Adding animal fat (beef tallow or pig lard)</a:t>
            </a:r>
          </a:p>
          <a:p>
            <a:pPr lvl="3" eaLnBrk="1" hangingPunct="1">
              <a:buFont typeface="Arial" charset="0"/>
              <a:buChar char="•"/>
            </a:pPr>
            <a:r>
              <a:rPr lang="en-US" altLang="en-US" sz="2000" dirty="0" err="1"/>
              <a:t>Castille</a:t>
            </a:r>
            <a:r>
              <a:rPr lang="en-US" altLang="en-US" sz="2000" dirty="0"/>
              <a:t> soap is made from vegetable fat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/>
            </a:r>
            <a:br>
              <a:rPr lang="en-US" altLang="en-US" dirty="0"/>
            </a:br>
            <a:endParaRPr lang="en-US" altLang="en-US" dirty="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343400" y="6248400"/>
            <a:ext cx="4572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1400" dirty="0"/>
              <a:t>http://science.jrank.org/pages/6214/Soap.html</a:t>
            </a:r>
          </a:p>
        </p:txBody>
      </p:sp>
      <p:pic>
        <p:nvPicPr>
          <p:cNvPr id="44033" name="Picture 1" descr="C:\Users\intern\AppData\Local\Microsoft\Windows\Temporary Internet Files\Content.IE5\0DIWABEP\mydlo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4953000"/>
            <a:ext cx="1371600" cy="1035558"/>
          </a:xfrm>
          <a:prstGeom prst="rect">
            <a:avLst/>
          </a:prstGeom>
          <a:noFill/>
        </p:spPr>
      </p:pic>
      <p:sp>
        <p:nvSpPr>
          <p:cNvPr id="13" name="Equal 12"/>
          <p:cNvSpPr/>
          <p:nvPr/>
        </p:nvSpPr>
        <p:spPr bwMode="auto">
          <a:xfrm>
            <a:off x="6096000" y="5181600"/>
            <a:ext cx="1143000" cy="685800"/>
          </a:xfrm>
          <a:prstGeom prst="mathEqual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4034" name="Picture 2" descr="C:\Users\intern\AppData\Local\Microsoft\Windows\Temporary Internet Files\Content.IE5\PNUNJFZ3\Cow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4724400"/>
            <a:ext cx="2039554" cy="1371600"/>
          </a:xfrm>
          <a:prstGeom prst="rect">
            <a:avLst/>
          </a:prstGeom>
          <a:noFill/>
        </p:spPr>
      </p:pic>
      <p:pic>
        <p:nvPicPr>
          <p:cNvPr id="44037" name="Picture 5" descr="C:\Users\intern\AppData\Local\Microsoft\Windows\Temporary Internet Files\Content.IE5\1GNPCDUU\Fire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81200" y="4724400"/>
            <a:ext cx="1039788" cy="1312661"/>
          </a:xfrm>
          <a:prstGeom prst="rect">
            <a:avLst/>
          </a:prstGeom>
          <a:noFill/>
        </p:spPr>
      </p:pic>
      <p:sp>
        <p:nvSpPr>
          <p:cNvPr id="18" name="Plus 17"/>
          <p:cNvSpPr/>
          <p:nvPr/>
        </p:nvSpPr>
        <p:spPr bwMode="auto">
          <a:xfrm>
            <a:off x="3200400" y="5105400"/>
            <a:ext cx="685800" cy="762000"/>
          </a:xfrm>
          <a:prstGeom prst="mathPlus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28800" y="6019800"/>
            <a:ext cx="2667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(Microsoft Clipart)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>
          <a:xfrm>
            <a:off x="1143000" y="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smtClean="0">
                <a:solidFill>
                  <a:schemeClr val="tx1"/>
                </a:solidFill>
              </a:rPr>
              <a:t>Chemical Reactions</a:t>
            </a:r>
          </a:p>
        </p:txBody>
      </p:sp>
      <p:pic>
        <p:nvPicPr>
          <p:cNvPr id="9221" name="Picture 5" descr="Content Cover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343400"/>
            <a:ext cx="1676400" cy="18524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43400" y="6172200"/>
            <a:ext cx="3581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Creative Commons 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33600" y="228600"/>
          <a:ext cx="7086600" cy="655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752600"/>
            <a:ext cx="213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By 2012rc (Own work Notes and font </a:t>
            </a:r>
            <a:r>
              <a:rPr lang="en-US" sz="1000" dirty="0" err="1" smtClean="0"/>
              <a:t>fixed:The</a:t>
            </a:r>
            <a:r>
              <a:rPr lang="en-US" sz="1000" dirty="0" smtClean="0"/>
              <a:t> Photographer) [CC BY 3.0 (http://creativecommons.org/licenses/by/3.0)], via Wikimedia Commons</a:t>
            </a:r>
            <a:endParaRPr lang="en-US" sz="1000" dirty="0"/>
          </a:p>
        </p:txBody>
      </p:sp>
      <p:pic>
        <p:nvPicPr>
          <p:cNvPr id="11269" name="Picture 5" descr="File:Periodic table large.sv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52400" y="-152400"/>
            <a:ext cx="3740725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 idx="4294967295"/>
          </p:nvPr>
        </p:nvSpPr>
        <p:spPr>
          <a:xfrm>
            <a:off x="533400" y="457200"/>
            <a:ext cx="7467600" cy="1146175"/>
          </a:xfrm>
        </p:spPr>
        <p:txBody>
          <a:bodyPr/>
          <a:lstStyle/>
          <a:p>
            <a:pPr eaLnBrk="1" hangingPunct="1"/>
            <a:r>
              <a:rPr lang="en-US" altLang="en-US" smtClean="0"/>
              <a:t>Atoms in a chemical reaction</a:t>
            </a:r>
          </a:p>
        </p:txBody>
      </p:sp>
      <p:pic>
        <p:nvPicPr>
          <p:cNvPr id="13315" name="Picture 4" descr="http://smileys.smileycentral.com/cat/F/0/227p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82563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905000" y="2667000"/>
            <a:ext cx="990600" cy="1376363"/>
            <a:chOff x="2209800" y="2362200"/>
            <a:chExt cx="990600" cy="1376065"/>
          </a:xfrm>
        </p:grpSpPr>
        <p:pic>
          <p:nvPicPr>
            <p:cNvPr id="7" name="Picture 10" descr="http://content8.flixster.com/personality/67/6722_std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09800" y="2362200"/>
              <a:ext cx="990600" cy="923926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3331" name="TextBox 11"/>
            <p:cNvSpPr txBox="1">
              <a:spLocks noChangeArrowheads="1"/>
            </p:cNvSpPr>
            <p:nvPr/>
          </p:nvSpPr>
          <p:spPr bwMode="auto">
            <a:xfrm>
              <a:off x="2514600" y="3276600"/>
              <a:ext cx="42351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en-US">
                  <a:solidFill>
                    <a:srgbClr val="FFC000"/>
                  </a:solidFill>
                </a:rPr>
                <a:t>O</a:t>
              </a:r>
            </a:p>
          </p:txBody>
        </p:sp>
      </p:grpSp>
      <p:sp>
        <p:nvSpPr>
          <p:cNvPr id="13317" name="Rectangle 17"/>
          <p:cNvSpPr>
            <a:spLocks noChangeArrowheads="1"/>
          </p:cNvSpPr>
          <p:nvPr/>
        </p:nvSpPr>
        <p:spPr bwMode="auto">
          <a:xfrm>
            <a:off x="3505200" y="1447800"/>
            <a:ext cx="586740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en-US" sz="1200" dirty="0" err="1">
                <a:latin typeface="Calibri" pitchFamily="34" charset="0"/>
                <a:cs typeface="Times New Roman" pitchFamily="18" charset="0"/>
              </a:rPr>
              <a:t>NaOH</a:t>
            </a:r>
            <a:r>
              <a:rPr lang="en-US" altLang="en-US" sz="1200" dirty="0">
                <a:latin typeface="Calibri" pitchFamily="34" charset="0"/>
                <a:cs typeface="Times New Roman" pitchFamily="18" charset="0"/>
              </a:rPr>
              <a:t> + </a:t>
            </a:r>
            <a:r>
              <a:rPr lang="en-US" altLang="en-US" sz="1200" dirty="0" err="1">
                <a:latin typeface="Calibri" pitchFamily="34" charset="0"/>
                <a:cs typeface="Times New Roman" pitchFamily="18" charset="0"/>
              </a:rPr>
              <a:t>HCl</a:t>
            </a:r>
            <a:r>
              <a:rPr lang="en-US" altLang="en-US" sz="1200" dirty="0">
                <a:latin typeface="Calibri" pitchFamily="34" charset="0"/>
                <a:cs typeface="Times New Roman" pitchFamily="18" charset="0"/>
              </a:rPr>
              <a:t>    →  </a:t>
            </a:r>
            <a:r>
              <a:rPr lang="en-US" altLang="en-US" sz="1200" dirty="0" err="1">
                <a:latin typeface="Calibri" pitchFamily="34" charset="0"/>
                <a:cs typeface="Times New Roman" pitchFamily="18" charset="0"/>
              </a:rPr>
              <a:t>NaCl</a:t>
            </a:r>
            <a:r>
              <a:rPr lang="en-US" altLang="en-US" sz="1200" dirty="0">
                <a:latin typeface="Calibri" pitchFamily="34" charset="0"/>
                <a:cs typeface="Times New Roman" pitchFamily="18" charset="0"/>
              </a:rPr>
              <a:t> + H2O</a:t>
            </a:r>
            <a:endParaRPr lang="en-US" altLang="en-US" dirty="0"/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1219200" y="1724025"/>
            <a:ext cx="1247775" cy="1328738"/>
            <a:chOff x="1219200" y="1724024"/>
            <a:chExt cx="1247775" cy="1328441"/>
          </a:xfrm>
        </p:grpSpPr>
        <p:pic>
          <p:nvPicPr>
            <p:cNvPr id="11289" name="Picture 25" descr="http://www.wpclipart.com/smiley/glossy_smiley/glossy_pink_smileys/.cache/glossy_smiley_pink_wink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47800" y="1724024"/>
              <a:ext cx="1019175" cy="1019176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3329" name="TextBox 27"/>
            <p:cNvSpPr txBox="1">
              <a:spLocks noChangeArrowheads="1"/>
            </p:cNvSpPr>
            <p:nvPr/>
          </p:nvSpPr>
          <p:spPr bwMode="auto">
            <a:xfrm>
              <a:off x="1219200" y="2590800"/>
              <a:ext cx="57900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en-US">
                  <a:solidFill>
                    <a:srgbClr val="FF3399"/>
                  </a:solidFill>
                </a:rPr>
                <a:t>Na</a:t>
              </a:r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2362200" y="1676400"/>
            <a:ext cx="1143000" cy="1452563"/>
            <a:chOff x="2362200" y="1676400"/>
            <a:chExt cx="1142998" cy="1452265"/>
          </a:xfrm>
        </p:grpSpPr>
        <p:pic>
          <p:nvPicPr>
            <p:cNvPr id="13326" name="Picture 21" descr="http://www.freesmileyfacecentral.com/blackicons/victory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362200" y="1676400"/>
              <a:ext cx="1142998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7" name="TextBox 29"/>
            <p:cNvSpPr txBox="1">
              <a:spLocks noChangeArrowheads="1"/>
            </p:cNvSpPr>
            <p:nvPr/>
          </p:nvSpPr>
          <p:spPr bwMode="auto">
            <a:xfrm>
              <a:off x="2971800" y="2667000"/>
              <a:ext cx="40748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en-US">
                  <a:solidFill>
                    <a:srgbClr val="000000"/>
                  </a:solidFill>
                </a:rPr>
                <a:t>H</a:t>
              </a:r>
            </a:p>
          </p:txBody>
        </p:sp>
      </p:grp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4953000" y="3276600"/>
            <a:ext cx="1143000" cy="1452563"/>
            <a:chOff x="4953000" y="3276600"/>
            <a:chExt cx="1142998" cy="1452265"/>
          </a:xfrm>
        </p:grpSpPr>
        <p:pic>
          <p:nvPicPr>
            <p:cNvPr id="13324" name="Picture 21" descr="http://www.freesmileyfacecentral.com/blackicons/victory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953000" y="3276600"/>
              <a:ext cx="1142998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5" name="TextBox 31"/>
            <p:cNvSpPr txBox="1">
              <a:spLocks noChangeArrowheads="1"/>
            </p:cNvSpPr>
            <p:nvPr/>
          </p:nvSpPr>
          <p:spPr bwMode="auto">
            <a:xfrm>
              <a:off x="5334000" y="4267200"/>
              <a:ext cx="40748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en-US">
                  <a:solidFill>
                    <a:srgbClr val="000000"/>
                  </a:solidFill>
                </a:rPr>
                <a:t>H</a:t>
              </a:r>
            </a:p>
          </p:txBody>
        </p:sp>
      </p:grpSp>
      <p:grpSp>
        <p:nvGrpSpPr>
          <p:cNvPr id="6" name="Group 33"/>
          <p:cNvGrpSpPr>
            <a:grpSpLocks/>
          </p:cNvGrpSpPr>
          <p:nvPr/>
        </p:nvGrpSpPr>
        <p:grpSpPr bwMode="auto">
          <a:xfrm>
            <a:off x="5943600" y="3276600"/>
            <a:ext cx="1104900" cy="1452563"/>
            <a:chOff x="5943600" y="3276600"/>
            <a:chExt cx="1104901" cy="1452265"/>
          </a:xfrm>
        </p:grpSpPr>
        <p:pic>
          <p:nvPicPr>
            <p:cNvPr id="13322" name="Picture 19" descr="http://i271.photobucket.com/albums/jj140/Afro7hundr/BlackSmileyDefaul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943600" y="3276600"/>
              <a:ext cx="1104901" cy="1104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3" name="TextBox 32"/>
            <p:cNvSpPr txBox="1">
              <a:spLocks noChangeArrowheads="1"/>
            </p:cNvSpPr>
            <p:nvPr/>
          </p:nvSpPr>
          <p:spPr bwMode="auto">
            <a:xfrm>
              <a:off x="6553200" y="4267200"/>
              <a:ext cx="4764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en-US">
                  <a:solidFill>
                    <a:srgbClr val="924900"/>
                  </a:solidFill>
                </a:rPr>
                <a:t>Cl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16281E-7 C 0.0092 -0.01272 0.00226 -0.00417 0.02465 -0.0192 C 0.04392 -0.03192 0.05295 -0.0414 0.07396 -0.04672 C 0.07899 -0.05343 0.08611 -0.05528 0.0934 -0.05551 C 0.12031 -0.05666 0.14705 -0.05666 0.17396 -0.05713 C 0.18958 -0.05597 0.20174 -0.05227 0.21684 -0.05019 C 0.22274 -0.04834 0.2276 -0.04626 0.23368 -0.0451 C 0.24253 -0.03747 0.25399 -0.03585 0.26354 -0.02961 C 0.27483 -0.0222 0.28542 -0.01411 0.2974 -0.00879 C 0.30521 -0.00093 0.31198 0.00971 0.32066 0.01549 C 0.32917 0.03029 0.34062 0.04093 0.34809 0.05689 C 0.34983 0.06706 0.35382 0.07932 0.35833 0.08811 C 0.3599 0.09805 0.3625 0.10754 0.36354 0.11748 C 0.3658 0.13968 0.36337 0.12835 0.36615 0.14015 C 0.36562 0.16027 0.3684 0.18131 0.36354 0.20051 C 0.35868 0.2197 0.34618 0.23635 0.33368 0.24722 C 0.33055 0.2537 0.32743 0.25694 0.32205 0.25948 C 0.31319 0.27081 0.30312 0.27983 0.29219 0.287 C 0.2908 0.28792 0.28941 0.28931 0.28819 0.29047 C 0.28646 0.29209 0.2849 0.2944 0.28299 0.29579 C 0.27899 0.29856 0.2743 0.29903 0.27014 0.30088 C 0.26302 0.30411 0.2566 0.30897 0.2493 0.31128 C 0.23142 0.3099 0.21823 0.30504 0.20121 0.30273 C 0.19149 0.29995 0.18264 0.29579 0.17274 0.29394 C 0.16528 0.28908 0.16319 0.287 0.15451 0.28538 C 0.14635 0.28099 0.13993 0.27706 0.13108 0.27497 C 0.12986 0.27382 0.12847 0.27289 0.12726 0.2715 C 0.12587 0.26989 0.12465 0.2678 0.12326 0.26642 C 0.12083 0.26387 0.11545 0.25948 0.11545 0.25948 C 0.11094 0.25138 0.10746 0.24306 0.10521 0.23335 C 0.10694 0.19472 0.1 0.17021 0.12465 0.15379 C 0.13542 0.15471 0.15156 0.15356 0.16233 0.16073 C 0.17951 0.17206 0.19132 0.1864 0.20521 0.20397 C 0.21233 0.21299 0.22101 0.23126 0.22587 0.24213 C 0.22726 0.24491 0.22986 0.25069 0.22986 0.25069 C 0.23021 0.2537 0.23038 0.2567 0.23108 0.25948 C 0.2316 0.26202 0.23316 0.26387 0.23368 0.26642 C 0.2349 0.2722 0.23594 0.29163 0.23628 0.29579 C 0.23594 0.30851 0.23576 0.321 0.23507 0.33372 C 0.23368 0.358 0.21094 0.37211 0.19601 0.37881 C 0.18715 0.38668 0.19844 0.37766 0.18437 0.3839 C 0.16719 0.39153 0.18785 0.39015 0.16094 0.39431 C 0.15712 0.395 0.15312 0.39523 0.1493 0.39616 C 0.14531 0.39708 0.13767 0.39963 0.13767 0.39963 C 0.09479 0.39893 0.05191 0.39893 0.00903 0.39778 C -0.02257 0.39708 -0.05365 0.38182 -0.08455 0.37696 C -0.09323 0.37095 -0.10087 0.36864 -0.11042 0.36656 C -0.11771 0.36355 -0.12535 0.36147 -0.13247 0.358 C -0.13837 0.35222 -0.14462 0.35083 -0.1507 0.34597 C -0.15747 0.34065 -0.16042 0.33626 -0.16754 0.33372 C -0.17587 0.32308 -0.18455 0.30943 -0.19479 0.30273 C -0.19757 0.29232 -0.2066 0.28839 -0.21042 0.27844 C -0.21389 0.26942 -0.21163 0.27336 -0.21701 0.26642 C -0.2184 0.26064 -0.22344 0.25069 -0.22344 0.25069 C -0.22431 0.24722 -0.22517 0.24375 -0.22604 0.24028 C -0.22639 0.23866 -0.22726 0.2352 -0.22726 0.2352 C -0.22674 0.22317 -0.22622 0.20791 -0.22465 0.19542 C -0.22431 0.19311 -0.22257 0.18732 -0.22205 0.18501 C -0.22118 0.18154 -0.21945 0.1746 -0.21945 0.1746 " pathEditMode="relative" ptsTypes="ffffffffffffffffffffffffffffffffffffffffffffffffffffffffffA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2 0.01364 C 0.03819 0.03908 0.04809 0.01757 0.04983 0.0932 C 0.05052 0.12696 0.04826 0.12974 0.05503 0.15194 C 0.05556 0.16397 0.05538 0.17622 0.05642 0.18825 C 0.05712 0.19634 0.06007 0.20606 0.06163 0.21415 C 0.06545 0.23381 0.06823 0.2537 0.07205 0.27312 C 0.07292 0.28561 0.07344 0.29024 0.07587 0.30065 C 0.07743 0.31429 0.07899 0.32632 0.08368 0.3388 C 0.08663 0.36748 0.09549 0.40726 0.10816 0.43062 C 0.11059 0.43871 0.11597 0.44241 0.12118 0.44611 C 0.13177 0.45328 0.11771 0.44542 0.12899 0.45467 C 0.1309 0.45629 0.13351 0.45652 0.13559 0.45814 C 0.14149 0.46253 0.14444 0.46646 0.15122 0.46855 C 0.15816 0.47317 0.16128 0.4741 0.16944 0.47548 C 0.17778 0.47988 0.18351 0.48103 0.19271 0.48242 C 0.20712 0.48867 0.21892 0.48959 0.23438 0.49098 C 0.30208 0.5104 0.37274 0.49352 0.44219 0.49283 C 0.45295 0.49098 0.46372 0.4882 0.47465 0.48589 C 0.48281 0.48196 0.49167 0.47756 0.49931 0.47201 C 0.50521 0.46762 0.51111 0.46276 0.51736 0.45999 C 0.52118 0.45606 0.52552 0.45351 0.52917 0.44958 C 0.53247 0.44588 0.53455 0.44056 0.53819 0.43732 C 0.54184 0.43409 0.54323 0.43362 0.54601 0.42877 C 0.55 0.42206 0.55434 0.41535 0.55764 0.40795 C 0.55885 0.40541 0.55903 0.40194 0.56024 0.3994 C 0.56128 0.39732 0.56302 0.39593 0.56424 0.39408 C 0.56528 0.39246 0.56615 0.39084 0.56684 0.38899 C 0.5724 0.37604 0.57431 0.35892 0.57969 0.34736 C 0.58229 0.33441 0.58854 0.32377 0.5941 0.3129 C 0.59566 0.30157 0.59826 0.3018 0.60191 0.29209 C 0.60313 0.28145 0.60521 0.27174 0.60972 0.26272 C 0.61163 0.25162 0.61389 0.24075 0.61615 0.22988 C 0.61927 0.19473 0.61563 0.12627 0.60451 0.08973 C 0.60399 0.0851 0.60382 0.08048 0.60313 0.07585 C 0.6026 0.07238 0.60052 0.06545 0.60052 0.06568 C 0.59913 0.05319 0.59688 0.03793 0.59149 0.02752 C 0.58837 0.00902 0.59132 0.01596 0.5849 0.00485 C 0.58177 -0.01249 0.57587 -0.03215 0.56163 -0.03654 C 0.55017 -0.04672 0.53958 -0.04949 0.52778 -0.05736 C 0.51927 -0.06291 0.50885 -0.06961 0.49931 -0.07123 C 0.4842 -0.07401 0.43542 -0.0747 0.43438 -0.0747 C 0.3724 -0.07308 0.31632 -0.07123 0.25642 -0.06591 C 0.23976 -0.06175 0.22257 -0.05458 0.20573 -0.05227 C 0.19618 -0.05088 0.17326 -0.04949 0.16424 -0.0488 C 0.14479 -0.04186 0.11944 -0.04394 0.09931 -0.04186 C 0.09063 -0.04094 0.07326 -0.03839 0.07326 -0.03816 C 0.0566 -0.0333 0.06563 -0.03539 0.04601 -0.03307 C 0.03403 -0.0266 0.04549 -0.03192 0.03177 -0.02799 C 0.02396 -0.02567 0.0316 -0.02706 0.02396 -0.02267 C 0.01806 -0.01943 0.01163 -0.01758 0.00573 -0.01411 C 0.00365 -0.01295 0.00156 -0.01157 -0.00069 -0.01064 C -0.00451 -0.00879 -0.0125 -0.00555 -0.0125 -0.00532 C -0.0184 0.00046 -0.02517 0.00578 -0.03194 0.01017 C -0.03628 0.01873 -0.04201 0.02451 -0.04757 0.03099 C -0.05035 0.03423 -0.0526 0.03769 -0.05521 0.04116 C -0.05694 0.04348 -0.06042 0.0481 -0.06042 0.04833 C -0.06267 0.05666 -0.06719 0.06152 -0.07083 0.06892 C -0.06649 0.07285 -0.06528 0.07701 -0.06042 0.07932 C -0.05799 0.08395 -0.05712 0.08834 -0.05521 0.0932 " pathEditMode="relative" rAng="0" ptsTypes="ffffffffffffffffffffffffffffffffffffffffffffffffffffffffffA">
                                      <p:cBhvr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" y="20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04 -0.02451 C -0.05382 -0.01757 -0.07709 -0.0141 -0.10139 -0.01225 C -0.1474 -0.0141 -0.15434 0.00162 -0.14809 -0.05203 C -0.14792 -0.05411 -0.14636 -0.0555 -0.14549 -0.05735 C -0.14358 -0.06544 -0.14063 -0.07377 -0.13768 -0.0814 C -0.13907 -0.10684 -0.13542 -0.10962 -0.15209 -0.10568 C -0.15382 -0.10522 -0.15556 -0.10453 -0.15729 -0.10407 C -0.1691 -0.09343 -0.17205 -0.07724 -0.17934 -0.06244 C -0.18108 -0.05249 -0.18177 -0.03977 -0.18976 -0.03654 C -0.19566 -0.03792 -0.19861 -0.04093 -0.204 -0.04347 C -0.20608 -0.0474 -0.20834 -0.05157 -0.21042 -0.0555 C -0.21129 -0.05735 -0.21302 -0.06082 -0.21302 -0.06059 C -0.21268 -0.06822 -0.2125 -0.07585 -0.21181 -0.08325 C -0.21094 -0.09158 -0.20469 -0.09736 -0.20139 -0.10407 C -0.20486 -0.12789 -0.21962 -0.1154 -0.23907 -0.11447 C -0.25122 -0.10869 -0.26077 -0.09782 -0.27153 -0.08834 C -0.27483 -0.08209 -0.27917 -0.07816 -0.28316 -0.07284 C -0.28611 -0.06221 -0.28438 -0.00254 -0.28056 0.0118 C -0.28177 0.04649 -0.27622 0.04695 -0.28837 0.06383 C -0.29479 0.06245 -0.29931 0.06129 -0.30521 0.05852 C -0.31198 0.0451 -0.30313 0.06129 -0.31181 0.04996 C -0.31424 0.04672 -0.31598 0.04279 -0.31823 0.03955 C -0.31979 0.034 -0.31823 0.03446 -0.32084 0.03446 " pathEditMode="relative" rAng="0" ptsTypes="ffffffffffffffffffffffA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" y="-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5.76318E-6 C 0.00504 0.00716 0.01129 0.00716 0.01806 0.0104 C 0.03785 0.02011 0.04931 0.02266 0.07136 0.02427 C 0.09653 0.03584 0.14428 0.02636 0.15712 0.02613 C 0.16997 0.02474 0.18073 0.02104 0.19341 0.01919 C 0.2007 0.01572 0.2066 0.01063 0.21424 0.00878 C 0.21945 0.00346 0.225 -0.0007 0.22987 -0.00671 C 0.23299 -0.01481 0.23768 -0.02105 0.24028 -0.02938 C 0.24219 -0.03562 0.24271 -0.04094 0.24549 -0.04672 C 0.24775 -0.05597 0.24688 -0.06453 0.24289 -0.07263 C 0.2408 -0.0828 0.23889 -0.09043 0.23247 -0.09668 C 0.22744 -0.10662 0.22431 -0.11587 0.21684 -0.12281 C 0.21511 -0.12212 0.2132 -0.12212 0.21164 -0.12096 C 0.20886 -0.11911 0.20382 -0.11402 0.20382 -0.11402 C 0.19983 -0.09783 0.19827 -0.07956 0.21042 -0.06916 C 0.21389 -0.06199 0.21702 -0.0606 0.22327 -0.05875 C 0.24375 -0.04487 0.26737 -0.04996 0.28959 -0.0569 C 0.29167 -0.05875 0.29375 -0.06083 0.29601 -0.06222 C 0.29757 -0.06314 0.29966 -0.06268 0.30122 -0.06384 C 0.31632 -0.0761 0.29896 -0.06731 0.31042 -0.07263 C 0.32362 -0.08511 0.3316 -0.10246 0.34289 -0.11749 C 0.3448 -0.12605 0.34914 -0.13368 0.35191 -0.14178 C 0.35382 -0.14733 0.35539 -0.15334 0.35712 -0.15912 C 0.35799 -0.1619 0.35973 -0.16768 0.35973 -0.16768 C 0.35869 -0.20722 0.35747 -0.23498 0.35053 -0.27152 C 0.34896 -0.27938 0.34896 -0.28377 0.34549 -0.29048 C 0.3224 -0.28955 0.30469 -0.28747 0.28299 -0.28354 C 0.27535 -0.27938 0.27153 -0.27499 0.26875 -0.26458 C 0.26928 -0.25255 0.26893 -0.24029 0.27014 -0.22827 C 0.27309 -0.19936 0.28768 -0.17461 0.30122 -0.1538 C 0.3073 -0.14432 0.31181 -0.13368 0.31945 -0.12628 C 0.32223 -0.11425 0.33212 -0.102 0.33889 -0.09321 C 0.33994 -0.09182 0.34167 -0.09113 0.34289 -0.08997 C 0.34462 -0.08835 0.34653 -0.08673 0.34809 -0.08465 C 0.3566 -0.07309 0.36424 -0.05921 0.37535 -0.05181 C 0.379 -0.04464 0.3908 -0.03632 0.3908 -0.03632 C 0.39879 -0.02244 0.41719 -0.01666 0.42987 -0.01365 C 0.43976 -0.01458 0.44983 -0.01412 0.45973 -0.0155 C 0.46563 -0.01643 0.47865 -0.02753 0.48299 -0.03285 C 0.50209 -0.05621 0.50834 -0.06893 0.51303 -0.10362 C 0.51181 -0.12605 0.51355 -0.17832 0.4948 -0.19543 C 0.48039 -0.19404 0.46146 -0.19335 0.44931 -0.17993 C 0.44341 -0.17323 0.43976 -0.16282 0.43612 -0.1538 C 0.43004 -0.11772 0.43976 -0.09945 0.45053 -0.07078 C 0.45382 -0.06176 0.45487 -0.04996 0.45834 -0.04141 C 0.45973 -0.03817 0.46198 -0.03585 0.46355 -0.03285 C 0.46858 -0.0229 0.47622 -0.00972 0.48056 0.00184 C 0.4816 0.00462 0.48143 0.00809 0.48299 0.0104 C 0.48594 0.01479 0.49341 0.02081 0.49341 0.02081 C 0.49549 0.02844 0.50018 0.03561 0.50521 0.04 C 0.51007 0.04948 0.51511 0.0585 0.52327 0.06243 C 0.52553 0.06452 0.52709 0.06891 0.52987 0.06937 C 0.54653 0.07238 0.56754 0.05943 0.57917 0.04324 C 0.58282 0.02636 0.5823 0.0141 0.57396 -5.76318E-6 C 0.57066 -0.01365 0.5757 0.00254 0.56875 -0.00671 C 0.56233 -0.01527 0.5665 -0.01666 0.55712 -0.02059 C 0.47622 -0.01943 0.47414 -0.02036 0.42327 -0.0155 C 0.4158 -0.01365 0.40973 -0.00972 0.40261 -0.00671 C 0.39879 -0.0051 0.3948 -0.00463 0.3908 -0.00325 C 0.38959 -0.00278 0.3882 -0.00209 0.38698 -0.00163 C 0.38021 0.00415 0.37223 0.00739 0.36494 0.01225 C 0.35747 0.01687 0.35157 0.02474 0.3441 0.02959 C 0.33785 0.04208 0.34115 0.03699 0.33507 0.04509 C 0.33334 0.05133 0.33125 0.05688 0.32848 0.06243 C 0.32709 0.06822 0.32605 0.074 0.32466 0.07978 C 0.32553 0.11655 0.32483 0.12002 0.32987 0.14546 C 0.33021 0.15008 0.33039 0.15471 0.33108 0.15934 C 0.33125 0.16119 0.3323 0.16257 0.33247 0.16442 C 0.33455 0.18269 0.33369 0.18547 0.34289 0.19726 C 0.34323 0.19911 0.34323 0.20119 0.3441 0.20258 C 0.34636 0.20628 0.35313 0.20859 0.35313 0.21461 " pathEditMode="relative" ptsTypes="ffffffffffffffffffffffffffffffffffffffffffffffffffffffffffffffffffffffA">
                                      <p:cBhvr>
                                        <p:cTn id="5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3.92229E-6 C -0.00921 0.01226 -0.00834 0.03423 -0.01164 0.05019 C -0.01442 0.0636 -0.01598 0.07655 -0.01806 0.08996 C -0.02015 0.10338 -0.02501 0.11679 -0.02848 0.12974 C -0.03213 0.14316 -0.03647 0.15749 -0.04411 0.16767 C -0.04619 0.18293 -0.05435 0.19242 -0.05973 0.20583 C -0.06615 0.22179 -0.07327 0.23959 -0.08299 0.25254 C -0.08786 0.25902 -0.09358 0.2648 -0.09862 0.27151 C -0.10192 0.2759 -0.10713 0.27752 -0.11042 0.28192 C -0.12049 0.29533 -0.13959 0.31244 -0.15313 0.31799 C -0.17414 0.3365 -0.19914 0.33418 -0.22327 0.33719 C -0.27049 0.33511 -0.31772 0.33187 -0.36494 0.32678 C -0.38299 0.32169 -0.37275 0.32424 -0.39601 0.32008 C -0.39949 0.31938 -0.40643 0.31799 -0.40643 0.31799 C -0.40799 0.31753 -0.42136 0.31267 -0.42327 0.31129 C -0.42483 0.31013 -0.42553 0.30736 -0.42726 0.3062 C -0.43803 0.29926 -0.45053 0.29718 -0.46095 0.28885 C -0.46963 0.28192 -0.47692 0.27336 -0.4856 0.26642 C -0.49306 0.25347 -0.50504 0.24376 -0.51424 0.23358 C -0.52067 0.22641 -0.52501 0.21809 -0.53108 0.21092 C -0.53299 0.2086 -0.53577 0.20791 -0.53768 0.20583 C -0.54185 0.2012 -0.5448 0.1945 -0.54931 0.19033 C -0.55539 0.18455 -0.56233 0.18016 -0.56754 0.17299 C -0.58143 0.15426 -0.59636 0.13599 -0.60904 0.11587 C -0.61876 0.10037 -0.62605 0.08118 -0.63369 0.06383 C -0.63508 0.04926 -0.63577 0.03885 -0.6389 0.0259 C -0.64081 0.00971 -0.64289 -0.02266 -0.64289 -0.02266 C -0.6422 -0.09436 -0.65331 -0.19658 -0.61685 -0.26295 C -0.61407 -0.28099 -0.60522 -0.29741 -0.59862 -0.31313 C -0.59445 -0.32331 -0.58872 -0.33857 -0.58299 -0.34783 C -0.58022 -0.35245 -0.57483 -0.35592 -0.57136 -0.35985 C -0.55487 -0.37858 -0.53629 -0.39732 -0.51546 -0.40657 C -0.50782 -0.4135 -0.51598 -0.40703 -0.50522 -0.41189 C -0.49897 -0.41466 -0.49341 -0.41998 -0.48699 -0.42229 C -0.45782 -0.43339 -0.48629 -0.42067 -0.46615 -0.42738 C -0.46008 -0.42946 -0.454 -0.43224 -0.44792 -0.43432 C -0.44619 -0.43478 -0.44463 -0.43548 -0.44289 -0.43594 C -0.40279 -0.46253 -0.34619 -0.4512 -0.30383 -0.45328 C -0.20279 -0.46438 -0.10036 -0.46762 -5.27778E-6 -0.44981 C 0.0085 -0.44634 0.01735 -0.44542 0.02603 -0.44288 C 0.03246 -0.43871 0.03853 -0.43617 0.04548 -0.43432 C 0.05537 -0.42923 0.06353 -0.42044 0.07274 -0.4135 C 0.09131 -0.39917 0.10971 -0.37997 0.12204 -0.35638 C 0.12777 -0.34528 0.13263 -0.33626 0.13645 -0.32354 C 0.13853 -0.31684 0.14426 -0.30458 0.14426 -0.30458 C 0.14478 -0.3018 0.14565 -0.29533 0.14687 -0.29255 C 0.14843 -0.28885 0.15208 -0.28215 0.15208 -0.28215 C 0.15433 -0.27197 0.15815 -0.26272 0.1611 -0.25277 C 0.16197 -0.24676 0.1644 -0.24144 0.16492 -0.23543 C 0.16596 -0.22271 0.16562 -0.20999 0.16631 -0.19727 C 0.16649 -0.1938 0.16718 -0.19033 0.16753 -0.18686 C 0.16701 -0.11771 0.17638 -0.05157 0.15468 0.01041 C 0.15242 0.0333 0.14791 0.05366 0.14027 0.07424 C 0.13836 0.08534 0.13524 0.09482 0.12985 0.10361 C 0.12846 0.11193 0.12725 0.11587 0.12343 0.1228 C 0.12117 0.13113 0.11909 0.13205 0.1144 0.1383 C 0.10277 0.15356 0.11735 0.13784 0.10659 0.15032 C 0.10173 0.15588 0.09756 0.15634 0.09218 0.16073 C 0.08298 0.16813 0.07846 0.17045 0.06753 0.17299 C 0.03905 0.17183 0.03176 0.17484 0.0118 0.16767 C 0.00728 0.16374 0.0026 0.16119 -0.00261 0.15911 C -0.00522 0.1568 -0.00886 0.15564 -0.01042 0.15217 C -0.01129 0.15032 -0.01164 0.14824 -0.01286 0.14686 C -0.0139 0.1457 -0.01546 0.1457 -0.01685 0.14524 C -0.02136 0.13668 -0.0297 0.1265 -0.03508 0.11934 C -0.0389 0.11425 -0.04532 0.10199 -0.04532 0.10199 C -0.04706 0.09366 -0.04723 0.09089 -0.05192 0.08464 C -0.05313 0.07748 -0.054 0.07193 -0.05713 0.06568 C -0.05869 0.05643 -0.06042 0.04718 -0.06233 0.03793 C -0.06303 0.02382 -0.06615 -0.00023 -0.05713 -0.01226 " pathEditMode="relative" ptsTypes="fffffffffffffffffffffffffffffffffffffffffffffffffffffffffffffffffffffA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US" altLang="en-US" dirty="0" smtClean="0"/>
              <a:t>factors in chemical reaction</a:t>
            </a:r>
          </a:p>
        </p:txBody>
      </p:sp>
      <p:graphicFrame>
        <p:nvGraphicFramePr>
          <p:cNvPr id="8" name="Diagram 7"/>
          <p:cNvGraphicFramePr/>
          <p:nvPr/>
        </p:nvGraphicFramePr>
        <p:xfrm>
          <a:off x="1524000" y="1143000"/>
          <a:ext cx="7315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81000" y="3429000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https://en.wikipedia.org/wiki/File:Energizer_Bunny.png</a:t>
            </a:r>
            <a:endParaRPr 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800600"/>
            <a:ext cx="1600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http://arcadianhome.com/blog/tag/light-fixtures/page/5</a:t>
            </a:r>
            <a:endParaRPr 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1219200"/>
            <a:ext cx="914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http://3o318-physics-carcollisions.blogspot.com</a:t>
            </a:r>
            <a:r>
              <a:rPr lang="en-US" dirty="0" smtClean="0"/>
              <a:t>/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52600" y="228600"/>
            <a:ext cx="72390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4400" dirty="0">
                <a:solidFill>
                  <a:srgbClr val="4D4D4D">
                    <a:lumMod val="50000"/>
                  </a:srgbClr>
                </a:solidFill>
                <a:latin typeface="+mj-lt"/>
              </a:rPr>
              <a:t>the heat is on lab</a:t>
            </a: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2362200" y="1295400"/>
            <a:ext cx="5791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/>
              <a:t>Follow the instructions to complete the sodium hydroxide (NaOH) lab</a:t>
            </a:r>
          </a:p>
        </p:txBody>
      </p:sp>
      <p:pic>
        <p:nvPicPr>
          <p:cNvPr id="17414" name="Picture 6" descr="File:Duran erlenmeyer flask narrow neck 50m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2362200"/>
            <a:ext cx="2514600" cy="37750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10000" y="6304002"/>
            <a:ext cx="2667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By </a:t>
            </a:r>
            <a:r>
              <a:rPr lang="en-US" sz="1000" dirty="0" err="1" smtClean="0"/>
              <a:t>Lucasbosch</a:t>
            </a:r>
            <a:r>
              <a:rPr lang="en-US" sz="1000" dirty="0" smtClean="0"/>
              <a:t> (Own work) [CC BY-SA 3.0 (http://creativecommons.org/licenses/by-sa/3.0)], via Wikimedia Commons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ctrTitle"/>
          </p:nvPr>
        </p:nvSpPr>
        <p:spPr>
          <a:xfrm>
            <a:off x="1143000" y="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smtClean="0">
                <a:solidFill>
                  <a:schemeClr val="tx1"/>
                </a:solidFill>
              </a:rPr>
              <a:t>Exothermic Reactions</a:t>
            </a:r>
          </a:p>
        </p:txBody>
      </p:sp>
      <p:pic>
        <p:nvPicPr>
          <p:cNvPr id="4" name="Picture 5" descr="Content Cover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343400"/>
            <a:ext cx="1676400" cy="18524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43400" y="6172200"/>
            <a:ext cx="3581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Creative Commons 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4294967295"/>
          </p:nvPr>
        </p:nvSpPr>
        <p:spPr>
          <a:xfrm>
            <a:off x="3352800" y="3886200"/>
            <a:ext cx="5791200" cy="17526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sz="1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greek</a:t>
            </a:r>
            <a:r>
              <a:rPr lang="en-US" sz="1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) </a:t>
            </a:r>
            <a:r>
              <a:rPr lang="en-US" sz="4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pertaining to heat</a:t>
            </a:r>
          </a:p>
        </p:txBody>
      </p:sp>
      <p:sp>
        <p:nvSpPr>
          <p:cNvPr id="21507" name="Title 1"/>
          <p:cNvSpPr>
            <a:spLocks noGrp="1"/>
          </p:cNvSpPr>
          <p:nvPr>
            <p:ph type="ctrTitle" idx="4294967295"/>
          </p:nvPr>
        </p:nvSpPr>
        <p:spPr>
          <a:xfrm>
            <a:off x="2514600" y="2590800"/>
            <a:ext cx="2362200" cy="1146175"/>
          </a:xfrm>
        </p:spPr>
        <p:txBody>
          <a:bodyPr/>
          <a:lstStyle/>
          <a:p>
            <a:pPr eaLnBrk="1" hangingPunct="1"/>
            <a:r>
              <a:rPr lang="en-US" altLang="en-US" smtClean="0"/>
              <a:t>Exo: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0" y="2763838"/>
            <a:ext cx="4572000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1800">
                <a:solidFill>
                  <a:schemeClr val="bg1"/>
                </a:solidFill>
              </a:rPr>
              <a:t>(greek) </a:t>
            </a:r>
            <a:r>
              <a:rPr lang="en-US" altLang="en-US" sz="4400">
                <a:solidFill>
                  <a:schemeClr val="bg1"/>
                </a:solidFill>
              </a:rPr>
              <a:t>outside</a:t>
            </a:r>
            <a:br>
              <a:rPr lang="en-US" altLang="en-US" sz="4400">
                <a:solidFill>
                  <a:schemeClr val="bg1"/>
                </a:solidFill>
              </a:rPr>
            </a:br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838200" y="3954463"/>
            <a:ext cx="25368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en-US" sz="4400"/>
              <a:t>Thermic: </a:t>
            </a:r>
          </a:p>
        </p:txBody>
      </p:sp>
      <p:pic>
        <p:nvPicPr>
          <p:cNvPr id="21512" name="Picture 8" descr="https://upload.wikimedia.org/wikipedia/commons/3/30/Fire_-_an_exothermic_reaction_of_wood_with_oxygen_from_the_a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28600"/>
            <a:ext cx="2590800" cy="259080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867400" y="1752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By Hi-Res Images of Chemical Elements (http://images-of-elements.com/oxygen.php) [CC BY 3.0 (http://creativecommons.org/licenses/by/3.0)], via Wikimedia Commons</a:t>
            </a:r>
            <a:endParaRPr 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/>
      <p:bldP spid="5" grpId="0" autoUpdateAnimBg="0"/>
    </p:bldLst>
  </p:timing>
</p:sld>
</file>

<file path=ppt/theme/theme1.xml><?xml version="1.0" encoding="utf-8"?>
<a:theme xmlns:a="http://schemas.openxmlformats.org/drawingml/2006/main" name="powerpoint-grn scientist">
  <a:themeElements>
    <a:clrScheme name="powerpoint-template-24 15">
      <a:dk1>
        <a:srgbClr val="4D4D4D"/>
      </a:dk1>
      <a:lt1>
        <a:srgbClr val="FFFFFF"/>
      </a:lt1>
      <a:dk2>
        <a:srgbClr val="4D4D4D"/>
      </a:dk2>
      <a:lt2>
        <a:srgbClr val="356C0C"/>
      </a:lt2>
      <a:accent1>
        <a:srgbClr val="4B8913"/>
      </a:accent1>
      <a:accent2>
        <a:srgbClr val="68A715"/>
      </a:accent2>
      <a:accent3>
        <a:srgbClr val="FFFFFF"/>
      </a:accent3>
      <a:accent4>
        <a:srgbClr val="404040"/>
      </a:accent4>
      <a:accent5>
        <a:srgbClr val="B1C4AA"/>
      </a:accent5>
      <a:accent6>
        <a:srgbClr val="5E9712"/>
      </a:accent6>
      <a:hlink>
        <a:srgbClr val="08A2D2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93CB6A"/>
        </a:lt2>
        <a:accent1>
          <a:srgbClr val="71BE5E"/>
        </a:accent1>
        <a:accent2>
          <a:srgbClr val="A0CD6E"/>
        </a:accent2>
        <a:accent3>
          <a:srgbClr val="FFFFFF"/>
        </a:accent3>
        <a:accent4>
          <a:srgbClr val="404040"/>
        </a:accent4>
        <a:accent5>
          <a:srgbClr val="BBDBB6"/>
        </a:accent5>
        <a:accent6>
          <a:srgbClr val="91BA63"/>
        </a:accent6>
        <a:hlink>
          <a:srgbClr val="6BAB4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189C25"/>
        </a:lt2>
        <a:accent1>
          <a:srgbClr val="33B642"/>
        </a:accent1>
        <a:accent2>
          <a:srgbClr val="5ED05F"/>
        </a:accent2>
        <a:accent3>
          <a:srgbClr val="FFFFFF"/>
        </a:accent3>
        <a:accent4>
          <a:srgbClr val="404040"/>
        </a:accent4>
        <a:accent5>
          <a:srgbClr val="ADD7B0"/>
        </a:accent5>
        <a:accent6>
          <a:srgbClr val="54BC55"/>
        </a:accent6>
        <a:hlink>
          <a:srgbClr val="66D1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1E14F"/>
        </a:lt2>
        <a:accent1>
          <a:srgbClr val="33B642"/>
        </a:accent1>
        <a:accent2>
          <a:srgbClr val="5ED05F"/>
        </a:accent2>
        <a:accent3>
          <a:srgbClr val="FFFFFF"/>
        </a:accent3>
        <a:accent4>
          <a:srgbClr val="404040"/>
        </a:accent4>
        <a:accent5>
          <a:srgbClr val="ADD7B0"/>
        </a:accent5>
        <a:accent6>
          <a:srgbClr val="54BC55"/>
        </a:accent6>
        <a:hlink>
          <a:srgbClr val="66D1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4C8E3D"/>
        </a:lt2>
        <a:accent1>
          <a:srgbClr val="66A050"/>
        </a:accent1>
        <a:accent2>
          <a:srgbClr val="6EA552"/>
        </a:accent2>
        <a:accent3>
          <a:srgbClr val="FFFFFF"/>
        </a:accent3>
        <a:accent4>
          <a:srgbClr val="404040"/>
        </a:accent4>
        <a:accent5>
          <a:srgbClr val="B8CDB3"/>
        </a:accent5>
        <a:accent6>
          <a:srgbClr val="639549"/>
        </a:accent6>
        <a:hlink>
          <a:srgbClr val="89B96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4D7C48"/>
        </a:lt2>
        <a:accent1>
          <a:srgbClr val="599148"/>
        </a:accent1>
        <a:accent2>
          <a:srgbClr val="69A253"/>
        </a:accent2>
        <a:accent3>
          <a:srgbClr val="FFFFFF"/>
        </a:accent3>
        <a:accent4>
          <a:srgbClr val="404040"/>
        </a:accent4>
        <a:accent5>
          <a:srgbClr val="B5C7B1"/>
        </a:accent5>
        <a:accent6>
          <a:srgbClr val="5E924A"/>
        </a:accent6>
        <a:hlink>
          <a:srgbClr val="80C15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467F20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71CF2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8A9BA5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71CF2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51873B"/>
        </a:lt2>
        <a:accent1>
          <a:srgbClr val="669E4B"/>
        </a:accent1>
        <a:accent2>
          <a:srgbClr val="79B25C"/>
        </a:accent2>
        <a:accent3>
          <a:srgbClr val="FFFFFF"/>
        </a:accent3>
        <a:accent4>
          <a:srgbClr val="404040"/>
        </a:accent4>
        <a:accent5>
          <a:srgbClr val="B8CCB1"/>
        </a:accent5>
        <a:accent6>
          <a:srgbClr val="6DA153"/>
        </a:accent6>
        <a:hlink>
          <a:srgbClr val="92CB6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0E7E24"/>
        </a:lt2>
        <a:accent1>
          <a:srgbClr val="369026"/>
        </a:accent1>
        <a:accent2>
          <a:srgbClr val="57A025"/>
        </a:accent2>
        <a:accent3>
          <a:srgbClr val="FFFFFF"/>
        </a:accent3>
        <a:accent4>
          <a:srgbClr val="404040"/>
        </a:accent4>
        <a:accent5>
          <a:srgbClr val="AEC6AC"/>
        </a:accent5>
        <a:accent6>
          <a:srgbClr val="4E9120"/>
        </a:accent6>
        <a:hlink>
          <a:srgbClr val="73B02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15802"/>
        </a:lt2>
        <a:accent1>
          <a:srgbClr val="016E01"/>
        </a:accent1>
        <a:accent2>
          <a:srgbClr val="019003"/>
        </a:accent2>
        <a:accent3>
          <a:srgbClr val="FFFFFF"/>
        </a:accent3>
        <a:accent4>
          <a:srgbClr val="404040"/>
        </a:accent4>
        <a:accent5>
          <a:srgbClr val="AABAAA"/>
        </a:accent5>
        <a:accent6>
          <a:srgbClr val="018202"/>
        </a:accent6>
        <a:hlink>
          <a:srgbClr val="01A60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26C0B"/>
        </a:lt2>
        <a:accent1>
          <a:srgbClr val="548813"/>
        </a:accent1>
        <a:accent2>
          <a:srgbClr val="68A417"/>
        </a:accent2>
        <a:accent3>
          <a:srgbClr val="FFFFFF"/>
        </a:accent3>
        <a:accent4>
          <a:srgbClr val="404040"/>
        </a:accent4>
        <a:accent5>
          <a:srgbClr val="B3C3AA"/>
        </a:accent5>
        <a:accent6>
          <a:srgbClr val="5E9414"/>
        </a:accent6>
        <a:hlink>
          <a:srgbClr val="7DC01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356C0C"/>
        </a:lt2>
        <a:accent1>
          <a:srgbClr val="4B8913"/>
        </a:accent1>
        <a:accent2>
          <a:srgbClr val="68A715"/>
        </a:accent2>
        <a:accent3>
          <a:srgbClr val="FFFFFF"/>
        </a:accent3>
        <a:accent4>
          <a:srgbClr val="404040"/>
        </a:accent4>
        <a:accent5>
          <a:srgbClr val="B1C4AA"/>
        </a:accent5>
        <a:accent6>
          <a:srgbClr val="5E9712"/>
        </a:accent6>
        <a:hlink>
          <a:srgbClr val="C9151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356C0C"/>
        </a:lt2>
        <a:accent1>
          <a:srgbClr val="4B8913"/>
        </a:accent1>
        <a:accent2>
          <a:srgbClr val="68A715"/>
        </a:accent2>
        <a:accent3>
          <a:srgbClr val="FFFFFF"/>
        </a:accent3>
        <a:accent4>
          <a:srgbClr val="404040"/>
        </a:accent4>
        <a:accent5>
          <a:srgbClr val="B1C4AA"/>
        </a:accent5>
        <a:accent6>
          <a:srgbClr val="5E9712"/>
        </a:accent6>
        <a:hlink>
          <a:srgbClr val="08A2D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reen chem_newslidedeck">
  <a:themeElements>
    <a:clrScheme name="PfizerBl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fizerBl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fizerBl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fizerBl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fizerBl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fizerBl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fizerBl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fizerBl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fizerBl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powerpoint-grn scientist</Template>
  <TotalTime>583</TotalTime>
  <Words>875</Words>
  <Application>Microsoft Office PowerPoint</Application>
  <PresentationFormat>On-screen Show (4:3)</PresentationFormat>
  <Paragraphs>136</Paragraphs>
  <Slides>18</Slides>
  <Notes>18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powerpoint-grn scientist</vt:lpstr>
      <vt:lpstr>green chem_newslidedeck</vt:lpstr>
      <vt:lpstr>Package</vt:lpstr>
      <vt:lpstr>Slide 1</vt:lpstr>
      <vt:lpstr>Slide 2</vt:lpstr>
      <vt:lpstr>Chemical Reactions</vt:lpstr>
      <vt:lpstr>Slide 4</vt:lpstr>
      <vt:lpstr>Atoms in a chemical reaction</vt:lpstr>
      <vt:lpstr>factors in chemical reaction</vt:lpstr>
      <vt:lpstr>Slide 7</vt:lpstr>
      <vt:lpstr>Exothermic Reactions</vt:lpstr>
      <vt:lpstr>Exo:</vt:lpstr>
      <vt:lpstr>Slide 10</vt:lpstr>
      <vt:lpstr>Slide 11</vt:lpstr>
      <vt:lpstr>not just a piece of candy</vt:lpstr>
      <vt:lpstr>Slide 13</vt:lpstr>
      <vt:lpstr>Slide 14</vt:lpstr>
      <vt:lpstr>520,000 people exposed</vt:lpstr>
      <vt:lpstr>Slide 16</vt:lpstr>
      <vt:lpstr>What Can be Done?</vt:lpstr>
      <vt:lpstr>Slide 18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carson</dc:creator>
  <cp:lastModifiedBy>intern</cp:lastModifiedBy>
  <cp:revision>41</cp:revision>
  <dcterms:created xsi:type="dcterms:W3CDTF">2010-05-24T20:42:02Z</dcterms:created>
  <dcterms:modified xsi:type="dcterms:W3CDTF">2016-01-06T19:57:57Z</dcterms:modified>
</cp:coreProperties>
</file>