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7" r:id="rId2"/>
    <p:sldId id="256" r:id="rId3"/>
    <p:sldId id="263" r:id="rId4"/>
    <p:sldId id="268" r:id="rId5"/>
    <p:sldId id="269" r:id="rId6"/>
    <p:sldId id="270" r:id="rId7"/>
    <p:sldId id="267" r:id="rId8"/>
    <p:sldId id="264" r:id="rId9"/>
    <p:sldId id="266" r:id="rId10"/>
  </p:sldIdLst>
  <p:sldSz cx="6858000" cy="9144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7" autoAdjust="0"/>
    <p:restoredTop sz="94627" autoAdjust="0"/>
  </p:normalViewPr>
  <p:slideViewPr>
    <p:cSldViewPr>
      <p:cViewPr>
        <p:scale>
          <a:sx n="150" d="100"/>
          <a:sy n="150" d="100"/>
        </p:scale>
        <p:origin x="1032" y="-2112"/>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BB60C6DE-AFB6-49D6-8218-BBFA1593A8F2}" type="datetimeFigureOut">
              <a:rPr lang="en-US" smtClean="0"/>
              <a:pPr/>
              <a:t>10/10/17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2DF49567-781E-4412-A239-3E2AB765F109}" type="slidenum">
              <a:rPr lang="en-US" smtClean="0"/>
              <a:pPr/>
              <a:t>‹#›</a:t>
            </a:fld>
            <a:endParaRPr lang="en-US"/>
          </a:p>
        </p:txBody>
      </p:sp>
    </p:spTree>
    <p:extLst>
      <p:ext uri="{BB962C8B-B14F-4D97-AF65-F5344CB8AC3E}">
        <p14:creationId xmlns:p14="http://schemas.microsoft.com/office/powerpoint/2010/main" val="792854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D7F0B2F-0BAA-4236-B3B2-1BD8813F6FD4}" type="datetimeFigureOut">
              <a:rPr lang="en-US" smtClean="0"/>
              <a:pPr/>
              <a:t>10/10/17</a:t>
            </a:fld>
            <a:endParaRPr lang="en-US"/>
          </a:p>
        </p:txBody>
      </p:sp>
      <p:sp>
        <p:nvSpPr>
          <p:cNvPr id="4" name="Slide Image Placeholder 3"/>
          <p:cNvSpPr>
            <a:spLocks noGrp="1" noRot="1" noChangeAspect="1"/>
          </p:cNvSpPr>
          <p:nvPr>
            <p:ph type="sldImg" idx="2"/>
          </p:nvPr>
        </p:nvSpPr>
        <p:spPr>
          <a:xfrm>
            <a:off x="2197100" y="696913"/>
            <a:ext cx="2616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2A85A3B-6002-46B6-93CB-43F720D95795}" type="slidenum">
              <a:rPr lang="en-US" smtClean="0"/>
              <a:pPr/>
              <a:t>‹#›</a:t>
            </a:fld>
            <a:endParaRPr lang="en-US"/>
          </a:p>
        </p:txBody>
      </p:sp>
    </p:spTree>
    <p:extLst>
      <p:ext uri="{BB962C8B-B14F-4D97-AF65-F5344CB8AC3E}">
        <p14:creationId xmlns:p14="http://schemas.microsoft.com/office/powerpoint/2010/main" val="2519481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6</a:t>
            </a:fld>
            <a:endParaRPr lang="en-US"/>
          </a:p>
        </p:txBody>
      </p:sp>
    </p:spTree>
    <p:extLst>
      <p:ext uri="{BB962C8B-B14F-4D97-AF65-F5344CB8AC3E}">
        <p14:creationId xmlns:p14="http://schemas.microsoft.com/office/powerpoint/2010/main" val="814037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7100" y="696913"/>
            <a:ext cx="26162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A85A3B-6002-46B6-93CB-43F720D9579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257EC5-3B62-41A9-B926-E6899879EB06}"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257EC5-3B62-41A9-B926-E6899879EB06}"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257EC5-3B62-41A9-B926-E6899879EB06}"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257EC5-3B62-41A9-B926-E6899879EB06}"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257EC5-3B62-41A9-B926-E6899879EB06}"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257EC5-3B62-41A9-B926-E6899879EB06}" type="datetimeFigureOut">
              <a:rPr lang="en-US" smtClean="0"/>
              <a:pPr/>
              <a:t>10/10/17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257EC5-3B62-41A9-B926-E6899879EB06}" type="datetimeFigureOut">
              <a:rPr lang="en-US" smtClean="0"/>
              <a:pPr/>
              <a:t>10/10/17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257EC5-3B62-41A9-B926-E6899879EB06}" type="datetimeFigureOut">
              <a:rPr lang="en-US" smtClean="0"/>
              <a:pPr/>
              <a:t>10/10/17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257EC5-3B62-41A9-B926-E6899879EB06}" type="datetimeFigureOut">
              <a:rPr lang="en-US" smtClean="0"/>
              <a:pPr/>
              <a:t>10/10/17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257EC5-3B62-41A9-B926-E6899879EB06}" type="datetimeFigureOut">
              <a:rPr lang="en-US" smtClean="0"/>
              <a:pPr/>
              <a:t>10/10/17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257EC5-3B62-41A9-B926-E6899879EB06}" type="datetimeFigureOut">
              <a:rPr lang="en-US" smtClean="0"/>
              <a:pPr/>
              <a:t>10/10/17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1E00BC-18E0-4550-9BB1-32F97C0518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60257EC5-3B62-41A9-B926-E6899879EB06}" type="datetimeFigureOut">
              <a:rPr lang="en-US" smtClean="0"/>
              <a:pPr/>
              <a:t>10/10/17</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991E00BC-18E0-4550-9BB1-32F97C05187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s://www.livescience.com/28698-facts-about-carbon.html" TargetMode="External"/><Relationship Id="rId4" Type="http://schemas.openxmlformats.org/officeDocument/2006/relationships/hyperlink" Target="https://www.york.ac.uk/chemistry/research/green/research/co2/carbondioxidecaptureandutilisation/" TargetMode="External"/><Relationship Id="rId5" Type="http://schemas.openxmlformats.org/officeDocument/2006/relationships/hyperlink" Target="http://www.blueplanet-ltd.com/#products" TargetMode="External"/><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to do about CO</a:t>
            </a:r>
            <a:r>
              <a:rPr lang="en-US" baseline="-25000" dirty="0" smtClean="0"/>
              <a:t>2</a:t>
            </a:r>
            <a:r>
              <a:rPr lang="en-US" dirty="0" smtClean="0"/>
              <a:t>?</a:t>
            </a:r>
            <a:endParaRPr lang="en-US" dirty="0"/>
          </a:p>
        </p:txBody>
      </p:sp>
      <p:sp>
        <p:nvSpPr>
          <p:cNvPr id="4" name="TextBox 3"/>
          <p:cNvSpPr txBox="1"/>
          <p:nvPr/>
        </p:nvSpPr>
        <p:spPr>
          <a:xfrm>
            <a:off x="304800" y="5943600"/>
            <a:ext cx="3733800" cy="2308324"/>
          </a:xfrm>
          <a:prstGeom prst="rect">
            <a:avLst/>
          </a:prstGeom>
          <a:ln w="57150"/>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Steps, Content &amp; Hints</a:t>
            </a:r>
          </a:p>
          <a:p>
            <a:endParaRPr lang="en-US" sz="1200" dirty="0" smtClean="0"/>
          </a:p>
          <a:p>
            <a:r>
              <a:rPr lang="en-US" sz="1200" dirty="0" smtClean="0">
                <a:solidFill>
                  <a:schemeClr val="bg1"/>
                </a:solidFill>
              </a:rPr>
              <a:t>Main directions and content for the activity are in the boxes to the left with the orange border, like this one.</a:t>
            </a:r>
          </a:p>
          <a:p>
            <a:endParaRPr lang="en-US" sz="1200" dirty="0" smtClean="0"/>
          </a:p>
          <a:p>
            <a:r>
              <a:rPr lang="en-US" sz="1200" dirty="0" smtClean="0"/>
              <a:t>In a classroom setting, you will lead the students through the activity with a series of questions, the students’ own responses and brief explanations.</a:t>
            </a:r>
          </a:p>
          <a:p>
            <a:endParaRPr lang="en-US" sz="1200" dirty="0" smtClean="0"/>
          </a:p>
          <a:p>
            <a:r>
              <a:rPr lang="en-US" sz="1200" dirty="0" smtClean="0"/>
              <a:t>Whenever possible, find and affirm what’s right about the students’ answers.</a:t>
            </a:r>
          </a:p>
          <a:p>
            <a:endParaRPr lang="en-US" sz="1200" dirty="0" smtClean="0"/>
          </a:p>
        </p:txBody>
      </p:sp>
      <p:pic>
        <p:nvPicPr>
          <p:cNvPr id="8" name="Picture 7"/>
          <p:cNvPicPr>
            <a:picLocks noChangeAspect="1"/>
          </p:cNvPicPr>
          <p:nvPr/>
        </p:nvPicPr>
        <p:blipFill>
          <a:blip r:embed="rId3"/>
          <a:stretch>
            <a:fillRect/>
          </a:stretch>
        </p:blipFill>
        <p:spPr>
          <a:xfrm>
            <a:off x="609600" y="2393440"/>
            <a:ext cx="5358803" cy="2996104"/>
          </a:xfrm>
          <a:prstGeom prst="rect">
            <a:avLst/>
          </a:prstGeom>
        </p:spPr>
      </p:pic>
      <p:sp>
        <p:nvSpPr>
          <p:cNvPr id="5" name="Rounded Rectangular Callout 4"/>
          <p:cNvSpPr/>
          <p:nvPr/>
        </p:nvSpPr>
        <p:spPr>
          <a:xfrm>
            <a:off x="4267200" y="4267200"/>
            <a:ext cx="2133600" cy="3200400"/>
          </a:xfrm>
          <a:prstGeom prst="wedgeRoundRectCallout">
            <a:avLst>
              <a:gd name="adj1" fmla="val -74420"/>
              <a:gd name="adj2" fmla="val 55756"/>
              <a:gd name="adj3" fmla="val 16667"/>
            </a:avLst>
          </a:prstGeom>
          <a:solidFill>
            <a:schemeClr val="tx1"/>
          </a:solidFill>
          <a:ln w="57150">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solidFill>
                  <a:schemeClr val="bg1"/>
                </a:solidFill>
              </a:rPr>
              <a:t>Questions in Context:</a:t>
            </a:r>
          </a:p>
          <a:p>
            <a:r>
              <a:rPr lang="en-US" sz="1100" b="1" i="1" dirty="0" smtClean="0">
                <a:solidFill>
                  <a:schemeClr val="bg1"/>
                </a:solidFill>
              </a:rPr>
              <a:t>Do you remember something better when you are asked to  think about it?</a:t>
            </a:r>
            <a:endParaRPr lang="en-US" sz="1100" i="1" dirty="0" smtClean="0">
              <a:solidFill>
                <a:schemeClr val="bg1"/>
              </a:solidFill>
            </a:endParaRPr>
          </a:p>
          <a:p>
            <a:endParaRPr lang="en-US" sz="1100" b="1" dirty="0" smtClean="0">
              <a:solidFill>
                <a:schemeClr val="bg1"/>
              </a:solidFill>
            </a:endParaRPr>
          </a:p>
          <a:p>
            <a:r>
              <a:rPr lang="en-US" sz="1100" dirty="0" smtClean="0">
                <a:solidFill>
                  <a:schemeClr val="bg1"/>
                </a:solidFill>
              </a:rPr>
              <a:t>On the right, in the conversation bubble outlined in yellow, are  guiding questions  that you should ask the students during the associated step. </a:t>
            </a:r>
          </a:p>
          <a:p>
            <a:endParaRPr lang="en-US" sz="1100" b="1" dirty="0" smtClean="0">
              <a:solidFill>
                <a:schemeClr val="bg1"/>
              </a:solidFill>
            </a:endParaRPr>
          </a:p>
          <a:p>
            <a:r>
              <a:rPr lang="en-US" sz="1100" b="1" dirty="0" smtClean="0">
                <a:solidFill>
                  <a:schemeClr val="bg1"/>
                </a:solidFill>
              </a:rPr>
              <a:t>Each question should be asked separately – and a short amount of time should be allowed for responses.</a:t>
            </a:r>
          </a:p>
        </p:txBody>
      </p:sp>
      <p:sp>
        <p:nvSpPr>
          <p:cNvPr id="6"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
        <p:nvSpPr>
          <p:cNvPr id="9" name="TextBox 8"/>
          <p:cNvSpPr txBox="1"/>
          <p:nvPr/>
        </p:nvSpPr>
        <p:spPr>
          <a:xfrm>
            <a:off x="609600" y="5389544"/>
            <a:ext cx="2209800" cy="200055"/>
          </a:xfrm>
          <a:prstGeom prst="rect">
            <a:avLst/>
          </a:prstGeom>
          <a:noFill/>
        </p:spPr>
        <p:txBody>
          <a:bodyPr wrap="square" rtlCol="0">
            <a:spAutoFit/>
          </a:bodyPr>
          <a:lstStyle/>
          <a:p>
            <a:r>
              <a:rPr lang="en-US" sz="700" dirty="0" smtClean="0"/>
              <a:t>Image: Christopher/Wikimedia Commons</a:t>
            </a:r>
            <a:endParaRPr lang="en-US" sz="7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000" y="6248400"/>
            <a:ext cx="3733800" cy="175432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Set the Scene: </a:t>
            </a:r>
          </a:p>
          <a:p>
            <a:r>
              <a:rPr lang="en-US" sz="1200" b="1" dirty="0" smtClean="0"/>
              <a:t>Connect the Dots &amp; Introduce the Activity Topic</a:t>
            </a:r>
          </a:p>
          <a:p>
            <a:endParaRPr lang="en-US" sz="1200" dirty="0" smtClean="0"/>
          </a:p>
          <a:p>
            <a:r>
              <a:rPr lang="en-US" sz="1200" i="1" dirty="0" smtClean="0">
                <a:solidFill>
                  <a:schemeClr val="bg1"/>
                </a:solidFill>
              </a:rPr>
              <a:t>Connect the dots for them: they are the future scientists who will help to discover and invent the solutions to the environmental challenges.</a:t>
            </a:r>
          </a:p>
          <a:p>
            <a:endParaRPr lang="en-US" sz="1200" i="1" dirty="0" smtClean="0">
              <a:solidFill>
                <a:schemeClr val="bg1"/>
              </a:solidFill>
            </a:endParaRPr>
          </a:p>
          <a:p>
            <a:r>
              <a:rPr lang="en-US" sz="1200" dirty="0" smtClean="0">
                <a:solidFill>
                  <a:schemeClr val="bg1"/>
                </a:solidFill>
              </a:rPr>
              <a:t>We will be learning about carbon dioxide today and its effect on the environment.</a:t>
            </a:r>
            <a:endParaRPr lang="en-US" sz="1200" dirty="0" smtClean="0"/>
          </a:p>
        </p:txBody>
      </p:sp>
      <p:sp>
        <p:nvSpPr>
          <p:cNvPr id="7" name="Rounded Rectangular Callout 6"/>
          <p:cNvSpPr/>
          <p:nvPr/>
        </p:nvSpPr>
        <p:spPr>
          <a:xfrm>
            <a:off x="4495800" y="5715000"/>
            <a:ext cx="2209800" cy="2743200"/>
          </a:xfrm>
          <a:prstGeom prst="wedgeRoundRectCallout">
            <a:avLst>
              <a:gd name="adj1" fmla="val -68343"/>
              <a:gd name="adj2" fmla="val 20278"/>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smtClean="0">
              <a:solidFill>
                <a:srgbClr val="000000"/>
              </a:solidFill>
            </a:endParaRPr>
          </a:p>
          <a:p>
            <a:r>
              <a:rPr lang="en-US" sz="1100" dirty="0" smtClean="0">
                <a:solidFill>
                  <a:srgbClr val="000000"/>
                </a:solidFill>
              </a:rPr>
              <a:t>Has </a:t>
            </a:r>
            <a:r>
              <a:rPr lang="en-US" sz="1100" dirty="0">
                <a:solidFill>
                  <a:srgbClr val="000000"/>
                </a:solidFill>
              </a:rPr>
              <a:t>anyone ever seen dry ice before? </a:t>
            </a:r>
            <a:r>
              <a:rPr lang="en-US" sz="1100" dirty="0" smtClean="0">
                <a:solidFill>
                  <a:srgbClr val="000000"/>
                </a:solidFill>
              </a:rPr>
              <a:t> What’s happening here? Sublimation is when a substance goes directly from a solid to a gas.</a:t>
            </a:r>
          </a:p>
          <a:p>
            <a:endParaRPr lang="en-US" sz="1100" dirty="0">
              <a:solidFill>
                <a:srgbClr val="000000"/>
              </a:solidFill>
            </a:endParaRPr>
          </a:p>
          <a:p>
            <a:r>
              <a:rPr lang="en-US" sz="1100" dirty="0" smtClean="0">
                <a:solidFill>
                  <a:srgbClr val="000000"/>
                </a:solidFill>
              </a:rPr>
              <a:t>Who knows what we/humans breathe out? Carbon dioxide is part of the natural world! What else to do we know about carbon dioxide?</a:t>
            </a:r>
          </a:p>
          <a:p>
            <a:endParaRPr lang="en-US" sz="1100" dirty="0" smtClean="0">
              <a:solidFill>
                <a:srgbClr val="000000"/>
              </a:solidFill>
            </a:endParaRPr>
          </a:p>
          <a:p>
            <a:r>
              <a:rPr lang="en-US" sz="1100" dirty="0" smtClean="0">
                <a:solidFill>
                  <a:srgbClr val="000000"/>
                </a:solidFill>
              </a:rPr>
              <a:t>Let’s do a few experiment and find out more about carbon dioxide.</a:t>
            </a:r>
          </a:p>
          <a:p>
            <a:endParaRPr lang="en-US" sz="1100" dirty="0" smtClean="0">
              <a:solidFill>
                <a:schemeClr val="bg1"/>
              </a:solidFill>
            </a:endParaRPr>
          </a:p>
        </p:txBody>
      </p:sp>
      <p:sp>
        <p:nvSpPr>
          <p:cNvPr id="9" name="TextBox 8"/>
          <p:cNvSpPr txBox="1"/>
          <p:nvPr/>
        </p:nvSpPr>
        <p:spPr>
          <a:xfrm>
            <a:off x="381000" y="304800"/>
            <a:ext cx="3733800" cy="230832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Green Chemistry Introduction: </a:t>
            </a:r>
          </a:p>
          <a:p>
            <a:r>
              <a:rPr lang="en-US" sz="1200" b="1" dirty="0" smtClean="0"/>
              <a:t>Defining Green Chemistry</a:t>
            </a:r>
          </a:p>
          <a:p>
            <a:endParaRPr lang="en-US" sz="1200" dirty="0" smtClean="0"/>
          </a:p>
          <a:p>
            <a:r>
              <a:rPr lang="en-US" sz="1200" dirty="0" smtClean="0">
                <a:solidFill>
                  <a:schemeClr val="bg1"/>
                </a:solidFill>
              </a:rPr>
              <a:t>Have students work in pairs for 30 seconds to come up with a definition for green chemistry. Break down the  meaning of both words.</a:t>
            </a:r>
          </a:p>
          <a:p>
            <a:endParaRPr lang="en-US" sz="1200" dirty="0" smtClean="0"/>
          </a:p>
          <a:p>
            <a:r>
              <a:rPr lang="en-US" sz="1200" dirty="0" smtClean="0"/>
              <a:t>Establish that Chemistry is the science of making products.</a:t>
            </a:r>
          </a:p>
          <a:p>
            <a:endParaRPr lang="en-US" sz="1200" dirty="0" smtClean="0"/>
          </a:p>
          <a:p>
            <a:r>
              <a:rPr lang="en-US" sz="1200" dirty="0" smtClean="0"/>
              <a:t>Eco-friendly, good for the environment, sustainable.</a:t>
            </a:r>
          </a:p>
          <a:p>
            <a:endParaRPr lang="en-US" sz="1200" dirty="0" smtClean="0"/>
          </a:p>
        </p:txBody>
      </p:sp>
      <p:sp>
        <p:nvSpPr>
          <p:cNvPr id="10" name="TextBox 9"/>
          <p:cNvSpPr txBox="1"/>
          <p:nvPr/>
        </p:nvSpPr>
        <p:spPr>
          <a:xfrm>
            <a:off x="381000" y="2743200"/>
            <a:ext cx="3733800" cy="34163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What do Chemists do</a:t>
            </a:r>
            <a:r>
              <a:rPr lang="en-US" sz="1200" dirty="0" smtClean="0"/>
              <a:t>?</a:t>
            </a:r>
          </a:p>
          <a:p>
            <a:endParaRPr lang="en-US" sz="1200" dirty="0" smtClean="0"/>
          </a:p>
          <a:p>
            <a:r>
              <a:rPr lang="en-US" sz="1200" i="1" dirty="0" smtClean="0">
                <a:solidFill>
                  <a:schemeClr val="bg1"/>
                </a:solidFill>
              </a:rPr>
              <a:t>Use wait time. Build off of their prior knowledge. Acknowledge student responses and prompt them for more information. Control the conversation by asking for a certain number of answers.</a:t>
            </a:r>
          </a:p>
          <a:p>
            <a:endParaRPr lang="en-US" sz="1200" dirty="0" smtClean="0"/>
          </a:p>
          <a:p>
            <a:r>
              <a:rPr lang="en-US" sz="1200" dirty="0" smtClean="0"/>
              <a:t>Chemists are inventors. They help to design just about every product out there.</a:t>
            </a:r>
          </a:p>
          <a:p>
            <a:endParaRPr lang="en-US" sz="1200" dirty="0" smtClean="0"/>
          </a:p>
          <a:p>
            <a:r>
              <a:rPr lang="en-US" sz="1200" dirty="0" smtClean="0"/>
              <a:t>Traditionally chemists were not taught about the environmental impact or toxicology. We have had many advances and helpful inventions but we have also had inventions that have caused harm to the environment. Green chemists design products taking into account the entire process, energy efficiency, renewable resources, the product itself along with the end-of-life impact of the product.</a:t>
            </a:r>
          </a:p>
        </p:txBody>
      </p:sp>
      <p:sp>
        <p:nvSpPr>
          <p:cNvPr id="11" name="Rounded Rectangular Callout 10"/>
          <p:cNvSpPr/>
          <p:nvPr/>
        </p:nvSpPr>
        <p:spPr>
          <a:xfrm>
            <a:off x="4419600" y="304800"/>
            <a:ext cx="2133600" cy="1524000"/>
          </a:xfrm>
          <a:prstGeom prst="wedgeRoundRectCallout">
            <a:avLst>
              <a:gd name="adj1" fmla="val -80770"/>
              <a:gd name="adj2" fmla="val 14722"/>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What is Chemistry? What does chemistry mean to you? Do you think of good things or bad things? Who has heard of companies going green?  What does that mean?</a:t>
            </a:r>
          </a:p>
          <a:p>
            <a:endParaRPr lang="en-US" sz="1100" dirty="0" smtClean="0">
              <a:solidFill>
                <a:schemeClr val="bg1"/>
              </a:solidFill>
            </a:endParaRPr>
          </a:p>
        </p:txBody>
      </p:sp>
      <p:sp>
        <p:nvSpPr>
          <p:cNvPr id="12" name="Rounded Rectangular Callout 11"/>
          <p:cNvSpPr/>
          <p:nvPr/>
        </p:nvSpPr>
        <p:spPr>
          <a:xfrm>
            <a:off x="4419600" y="3733800"/>
            <a:ext cx="2209800" cy="1828800"/>
          </a:xfrm>
          <a:prstGeom prst="wedgeRoundRectCallout">
            <a:avLst>
              <a:gd name="adj1" fmla="val -84433"/>
              <a:gd name="adj2" fmla="val -44351"/>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Is there anything in this room that a chemist invented? What about the desks, paint, floor, etc.</a:t>
            </a:r>
          </a:p>
          <a:p>
            <a:endParaRPr lang="en-US" sz="1100" dirty="0" smtClean="0">
              <a:solidFill>
                <a:schemeClr val="bg1"/>
              </a:solidFill>
            </a:endParaRPr>
          </a:p>
          <a:p>
            <a:r>
              <a:rPr lang="en-US" sz="1100" dirty="0" smtClean="0">
                <a:solidFill>
                  <a:schemeClr val="bg1"/>
                </a:solidFill>
              </a:rPr>
              <a:t>Who has taken medicine? What about a computer or a cell phone?</a:t>
            </a:r>
          </a:p>
        </p:txBody>
      </p:sp>
      <p:sp>
        <p:nvSpPr>
          <p:cNvPr id="13" name="Rounded Rectangular Callout 12"/>
          <p:cNvSpPr/>
          <p:nvPr/>
        </p:nvSpPr>
        <p:spPr>
          <a:xfrm>
            <a:off x="4419600" y="2057400"/>
            <a:ext cx="2133600" cy="1447800"/>
          </a:xfrm>
          <a:prstGeom prst="wedgeRoundRectCallout">
            <a:avLst>
              <a:gd name="adj1" fmla="val -78484"/>
              <a:gd name="adj2" fmla="val -60311"/>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Chemists make “stuff,” like materials and medicines. Green chemistry is pollution prevention at the molecular level, the basic design stage.  So what is it that green chemists do?</a:t>
            </a:r>
            <a:endParaRPr lang="en-US" sz="1050" dirty="0" smtClean="0">
              <a:solidFill>
                <a:schemeClr val="bg1"/>
              </a:solidFill>
            </a:endParaRPr>
          </a:p>
        </p:txBody>
      </p:sp>
      <p:sp>
        <p:nvSpPr>
          <p:cNvPr id="14"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28600" y="228600"/>
            <a:ext cx="3733800" cy="821763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en-US" sz="1200" b="1" dirty="0" smtClean="0"/>
              <a:t>Let’s talk about carbon…</a:t>
            </a:r>
            <a:endParaRPr lang="en-US" sz="1200" dirty="0" smtClean="0"/>
          </a:p>
          <a:p>
            <a:pPr lvl="0"/>
            <a:endParaRPr lang="en-US" sz="1200" b="1" dirty="0"/>
          </a:p>
          <a:p>
            <a:pPr lvl="0"/>
            <a:r>
              <a:rPr lang="en-US" sz="1200" dirty="0" smtClean="0"/>
              <a:t>Lead the group in a discussion about carbon. Allow the class to share what they know openly, then follow with more guiding questions. See the bubble on the right for some questions!</a:t>
            </a:r>
          </a:p>
          <a:p>
            <a:pPr lvl="0"/>
            <a:endParaRPr lang="en-US" sz="1200" dirty="0"/>
          </a:p>
          <a:p>
            <a:pPr lvl="0"/>
            <a:r>
              <a:rPr lang="en-US" sz="1200" dirty="0" smtClean="0"/>
              <a:t>Examples of things made up of (mostly) carbon</a:t>
            </a:r>
          </a:p>
          <a:p>
            <a:pPr marL="171450" lvl="0" indent="-171450">
              <a:buFontTx/>
              <a:buChar char="-"/>
            </a:pPr>
            <a:r>
              <a:rPr lang="en-US" sz="1200" dirty="0" smtClean="0"/>
              <a:t>Living things</a:t>
            </a:r>
          </a:p>
          <a:p>
            <a:pPr marL="171450" lvl="0" indent="-171450">
              <a:buFontTx/>
              <a:buChar char="-"/>
            </a:pPr>
            <a:r>
              <a:rPr lang="en-US" sz="1200" dirty="0" smtClean="0"/>
              <a:t>Diamonds</a:t>
            </a:r>
          </a:p>
          <a:p>
            <a:pPr marL="171450" lvl="0" indent="-171450">
              <a:buFontTx/>
              <a:buChar char="-"/>
            </a:pPr>
            <a:r>
              <a:rPr lang="en-US" sz="1200" dirty="0" smtClean="0"/>
              <a:t>Graphite</a:t>
            </a:r>
          </a:p>
          <a:p>
            <a:pPr marL="171450" lvl="0" indent="-171450">
              <a:buFontTx/>
              <a:buChar char="-"/>
            </a:pPr>
            <a:r>
              <a:rPr lang="en-US" sz="1200" dirty="0" smtClean="0"/>
              <a:t>Plastics</a:t>
            </a:r>
          </a:p>
          <a:p>
            <a:pPr marL="171450" lvl="0" indent="-171450">
              <a:buFontTx/>
              <a:buChar char="-"/>
            </a:pPr>
            <a:r>
              <a:rPr lang="en-US" sz="1200" dirty="0" smtClean="0"/>
              <a:t>Gasoline/oil/coal</a:t>
            </a:r>
          </a:p>
          <a:p>
            <a:pPr lvl="0"/>
            <a:endParaRPr lang="en-US" sz="1200" dirty="0"/>
          </a:p>
          <a:p>
            <a:pPr lvl="0"/>
            <a:r>
              <a:rPr lang="en-US" sz="1200" dirty="0" smtClean="0"/>
              <a:t>The main points here are that:</a:t>
            </a:r>
          </a:p>
          <a:p>
            <a:pPr marL="171450" lvl="0" indent="-171450">
              <a:buFontTx/>
              <a:buChar char="-"/>
            </a:pPr>
            <a:r>
              <a:rPr lang="en-US" sz="1200" dirty="0" smtClean="0"/>
              <a:t>Carbon is an element on the periodic table</a:t>
            </a:r>
          </a:p>
          <a:p>
            <a:pPr marL="171450" lvl="0" indent="-171450">
              <a:buFontTx/>
              <a:buChar char="-"/>
            </a:pPr>
            <a:r>
              <a:rPr lang="en-US" sz="1200" dirty="0" smtClean="0"/>
              <a:t>Carbon comes in a lot of different forms</a:t>
            </a:r>
          </a:p>
          <a:p>
            <a:pPr marL="171450" lvl="0" indent="-171450">
              <a:buFontTx/>
              <a:buChar char="-"/>
            </a:pPr>
            <a:r>
              <a:rPr lang="en-US" sz="1200" dirty="0" smtClean="0"/>
              <a:t>Carbon makes up a majority of what we interact with on a daily basis ( ourselves, the natural world, plastics, </a:t>
            </a:r>
            <a:r>
              <a:rPr lang="en-US" sz="1200" dirty="0" err="1" smtClean="0"/>
              <a:t>etc</a:t>
            </a:r>
            <a:r>
              <a:rPr lang="en-US" sz="1200" dirty="0" smtClean="0"/>
              <a:t>)</a:t>
            </a:r>
          </a:p>
          <a:p>
            <a:pPr lvl="0"/>
            <a:endParaRPr lang="en-US" sz="1200" dirty="0" smtClean="0"/>
          </a:p>
          <a:p>
            <a:pPr lvl="0"/>
            <a:r>
              <a:rPr lang="en-US" sz="1200" dirty="0" smtClean="0"/>
              <a:t>Nearly 10 million molecules with carbon have been discovered and it’s estimated that about 95% of all known molecules have carbon playing an important role in their function!</a:t>
            </a:r>
            <a:endParaRPr lang="en-US" sz="1200" dirty="0"/>
          </a:p>
          <a:p>
            <a:pPr lvl="0"/>
            <a:endParaRPr lang="en-US" sz="1200" dirty="0"/>
          </a:p>
          <a:p>
            <a:pPr lvl="0"/>
            <a:r>
              <a:rPr lang="en-US" sz="1200" dirty="0" smtClean="0"/>
              <a:t>BUT, where do we get our carbon from to make things like plastics?</a:t>
            </a:r>
          </a:p>
          <a:p>
            <a:pPr lvl="0"/>
            <a:endParaRPr lang="en-US" sz="1200" dirty="0"/>
          </a:p>
          <a:p>
            <a:pPr lvl="0"/>
            <a:r>
              <a:rPr lang="en-US" sz="1200" dirty="0" smtClean="0"/>
              <a:t>Petroleum, what makes up fossil fuels, is a non-renewable resource. Think of going to the library – what do you do when you already have a book and you want to extend how long you have it for? You renew it! So if renewing means you can get something again, non-renewable means that you can’t get it again. We only have so many fossil fuels in the world - once we run out, we will have no way to replace them! </a:t>
            </a:r>
          </a:p>
          <a:p>
            <a:pPr lvl="0"/>
            <a:endParaRPr lang="en-US" sz="1200" dirty="0"/>
          </a:p>
          <a:p>
            <a:r>
              <a:rPr lang="en-US" sz="1200" dirty="0"/>
              <a:t>We want to make things that work just as well or better, cost about the same or less AND are better for human health on the environment. With carbon being so important to us, we probably want to think about how we can use green chemistry to find new ways of making carbon </a:t>
            </a:r>
            <a:r>
              <a:rPr lang="en-US" sz="1200" dirty="0" smtClean="0"/>
              <a:t>products while using more sustainable resources!</a:t>
            </a:r>
            <a:endParaRPr lang="en-US" sz="1200" dirty="0"/>
          </a:p>
        </p:txBody>
      </p:sp>
      <p:sp>
        <p:nvSpPr>
          <p:cNvPr id="12" name="Rounded Rectangular Callout 11"/>
          <p:cNvSpPr/>
          <p:nvPr/>
        </p:nvSpPr>
        <p:spPr>
          <a:xfrm>
            <a:off x="4572000" y="533400"/>
            <a:ext cx="2057400" cy="1371600"/>
          </a:xfrm>
          <a:prstGeom prst="wedgeRoundRectCallout">
            <a:avLst>
              <a:gd name="adj1" fmla="val -83031"/>
              <a:gd name="adj2" fmla="val 18373"/>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What do we know about carbon? </a:t>
            </a:r>
          </a:p>
          <a:p>
            <a:endParaRPr lang="en-US" sz="1100" dirty="0">
              <a:solidFill>
                <a:schemeClr val="bg1"/>
              </a:solidFill>
            </a:endParaRPr>
          </a:p>
          <a:p>
            <a:r>
              <a:rPr lang="en-US" sz="1100" dirty="0" smtClean="0">
                <a:solidFill>
                  <a:schemeClr val="bg1"/>
                </a:solidFill>
              </a:rPr>
              <a:t>What is carbon? What types of carbon do we know about? What types of things are made up of carbon?</a:t>
            </a:r>
          </a:p>
        </p:txBody>
      </p:sp>
      <p:sp>
        <p:nvSpPr>
          <p:cNvPr id="13"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
        <p:nvSpPr>
          <p:cNvPr id="6" name="Rounded Rectangular Callout 5"/>
          <p:cNvSpPr/>
          <p:nvPr/>
        </p:nvSpPr>
        <p:spPr>
          <a:xfrm>
            <a:off x="4495800" y="4533900"/>
            <a:ext cx="2057400" cy="838200"/>
          </a:xfrm>
          <a:prstGeom prst="wedgeRoundRectCallout">
            <a:avLst>
              <a:gd name="adj1" fmla="val -83031"/>
              <a:gd name="adj2" fmla="val 18373"/>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Where do you think we get our carbon from? Is petroleum a renewable or a non-renewable resource?</a:t>
            </a:r>
          </a:p>
        </p:txBody>
      </p:sp>
      <p:sp>
        <p:nvSpPr>
          <p:cNvPr id="7" name="Rounded Rectangular Callout 6"/>
          <p:cNvSpPr/>
          <p:nvPr/>
        </p:nvSpPr>
        <p:spPr>
          <a:xfrm>
            <a:off x="4495800" y="5502599"/>
            <a:ext cx="2057400" cy="838200"/>
          </a:xfrm>
          <a:prstGeom prst="wedgeRoundRectCallout">
            <a:avLst>
              <a:gd name="adj1" fmla="val -83854"/>
              <a:gd name="adj2" fmla="val -31122"/>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Have you ever heard of renewable and non-renewable resources? Can anyone tell me the difference between them?</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245207"/>
            <a:ext cx="3733800" cy="34163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Introducing pH</a:t>
            </a:r>
          </a:p>
          <a:p>
            <a:endParaRPr lang="en-US" sz="1200" b="1" dirty="0"/>
          </a:p>
          <a:p>
            <a:r>
              <a:rPr lang="en-US" sz="1200" dirty="0" smtClean="0"/>
              <a:t>As green chemists who want to solve problems, it’s important that we consider our challenge from a lot of different perspectives. One of the most important things we can think about for this is looking at the properties of materials and solutions!</a:t>
            </a:r>
          </a:p>
          <a:p>
            <a:endParaRPr lang="en-US" sz="1200" dirty="0"/>
          </a:p>
          <a:p>
            <a:r>
              <a:rPr lang="en-US" sz="1200" dirty="0" smtClean="0"/>
              <a:t>pH, one of the most important properties of a solution, measure of acidity or basicity of a solution. pH is measured on a scale that goes from 1-14. Acidic solutions have pH’s that fall below 7 while basic solutions have pH’s above 7. 7 is considered neutral.</a:t>
            </a:r>
          </a:p>
          <a:p>
            <a:endParaRPr lang="en-US" sz="1200" dirty="0"/>
          </a:p>
          <a:p>
            <a:r>
              <a:rPr lang="en-US" sz="1200" dirty="0" smtClean="0"/>
              <a:t>We are going to explore pH by playing a game doing an activity. Each group will get a table with the 1-14 scale. You will see a few of the common products are in place whether they are acidic (1) or basic (14).</a:t>
            </a:r>
          </a:p>
        </p:txBody>
      </p:sp>
      <p:sp>
        <p:nvSpPr>
          <p:cNvPr id="6" name="TextBox 5"/>
          <p:cNvSpPr txBox="1"/>
          <p:nvPr/>
        </p:nvSpPr>
        <p:spPr>
          <a:xfrm>
            <a:off x="321733" y="4012405"/>
            <a:ext cx="3733800" cy="212365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pH scale activity</a:t>
            </a:r>
          </a:p>
          <a:p>
            <a:endParaRPr lang="en-US" sz="1200" dirty="0"/>
          </a:p>
          <a:p>
            <a:r>
              <a:rPr lang="en-US" sz="1200" dirty="0" smtClean="0"/>
              <a:t>We are going to break the class into groups of 4 students. Each group will receive </a:t>
            </a:r>
            <a:r>
              <a:rPr lang="en-US" sz="1200" dirty="0"/>
              <a:t>a set of </a:t>
            </a:r>
            <a:r>
              <a:rPr lang="en-US" sz="1200" dirty="0" smtClean="0"/>
              <a:t>images to match on the pH scale table. Do your best to fit the corresponding images with the pH numbers. </a:t>
            </a:r>
          </a:p>
          <a:p>
            <a:endParaRPr lang="en-US" sz="1200" dirty="0" smtClean="0"/>
          </a:p>
          <a:p>
            <a:r>
              <a:rPr lang="en-US" sz="1200" dirty="0" smtClean="0"/>
              <a:t>Each group will share out one of their matched images and pH estimate. If available, you can use a whiteboard and fill in the scale for the whole class to see. That will allow you to refer back to the pH scale at any point.</a:t>
            </a:r>
          </a:p>
        </p:txBody>
      </p:sp>
      <p:sp>
        <p:nvSpPr>
          <p:cNvPr id="15" name="Rounded Rectangular Callout 14"/>
          <p:cNvSpPr/>
          <p:nvPr/>
        </p:nvSpPr>
        <p:spPr>
          <a:xfrm>
            <a:off x="4601633" y="1392135"/>
            <a:ext cx="1905000" cy="1122465"/>
          </a:xfrm>
          <a:prstGeom prst="wedgeRoundRectCallout">
            <a:avLst>
              <a:gd name="adj1" fmla="val -87466"/>
              <a:gd name="adj2" fmla="val 8840"/>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Have we ever heard something called “acidic” before? What did that mean? What do we know about acids and bases already?</a:t>
            </a:r>
          </a:p>
        </p:txBody>
      </p:sp>
      <p:sp>
        <p:nvSpPr>
          <p:cNvPr id="8" name="Rounded Rectangular Callout 7"/>
          <p:cNvSpPr/>
          <p:nvPr/>
        </p:nvSpPr>
        <p:spPr>
          <a:xfrm>
            <a:off x="4601633" y="3276600"/>
            <a:ext cx="1981200" cy="2286000"/>
          </a:xfrm>
          <a:prstGeom prst="wedgeRoundRectCallout">
            <a:avLst>
              <a:gd name="adj1" fmla="val -83739"/>
              <a:gd name="adj2" fmla="val 10091"/>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Has anyone ever spilled orange juice on a cut before? Did it sting? Do you think orange juice is more acidic or more basic?</a:t>
            </a:r>
          </a:p>
          <a:p>
            <a:pPr algn="ctr"/>
            <a:endParaRPr lang="en-US" sz="1100" dirty="0">
              <a:solidFill>
                <a:schemeClr val="bg1"/>
              </a:solidFill>
            </a:endParaRPr>
          </a:p>
          <a:p>
            <a:r>
              <a:rPr lang="en-US" sz="1100" dirty="0" smtClean="0">
                <a:solidFill>
                  <a:schemeClr val="bg1"/>
                </a:solidFill>
              </a:rPr>
              <a:t>Acids and bases neutralize each other. Did you know that our stomachs use a powerful acid (hydrochloric acid) to help digest food? Good thing we have a protective liner.</a:t>
            </a:r>
            <a:endParaRPr lang="en-US" sz="1100" dirty="0">
              <a:solidFill>
                <a:schemeClr val="bg1"/>
              </a:solidFill>
            </a:endParaRPr>
          </a:p>
        </p:txBody>
      </p:sp>
      <p:sp>
        <p:nvSpPr>
          <p:cNvPr id="9"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
        <p:nvSpPr>
          <p:cNvPr id="13" name="TextBox 12"/>
          <p:cNvSpPr txBox="1"/>
          <p:nvPr/>
        </p:nvSpPr>
        <p:spPr>
          <a:xfrm>
            <a:off x="321733" y="6349204"/>
            <a:ext cx="3733800" cy="156966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pH in the environment</a:t>
            </a:r>
          </a:p>
          <a:p>
            <a:endParaRPr lang="en-US" sz="1200" dirty="0"/>
          </a:p>
          <a:p>
            <a:r>
              <a:rPr lang="en-US" sz="1200" dirty="0" smtClean="0"/>
              <a:t>pH is as important in nature as it is in the lab. Our stomachs are really acidic, which helps break down foods. That’s why when we have an upset stomach, we’ll take “antacids”, like Tums, to help bring the pH of our stomach back into balance. The ocean is also at a certain pH and all of its inhabitants are accustomed to that </a:t>
            </a:r>
            <a:r>
              <a:rPr lang="en-US" sz="1200" dirty="0" err="1" smtClean="0"/>
              <a:t>pH.</a:t>
            </a:r>
            <a:endParaRPr lang="en-US" sz="1200" dirty="0" smtClean="0"/>
          </a:p>
        </p:txBody>
      </p:sp>
      <p:sp>
        <p:nvSpPr>
          <p:cNvPr id="14" name="Rounded Rectangular Callout 13"/>
          <p:cNvSpPr/>
          <p:nvPr/>
        </p:nvSpPr>
        <p:spPr>
          <a:xfrm>
            <a:off x="4635500" y="7134034"/>
            <a:ext cx="1981200" cy="990600"/>
          </a:xfrm>
          <a:prstGeom prst="wedgeRoundRectCallout">
            <a:avLst>
              <a:gd name="adj1" fmla="val -83739"/>
              <a:gd name="adj2" fmla="val 10091"/>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What would happen </a:t>
            </a:r>
            <a:r>
              <a:rPr lang="en-US" sz="1100" smtClean="0">
                <a:solidFill>
                  <a:schemeClr val="bg1"/>
                </a:solidFill>
              </a:rPr>
              <a:t>to ocean life if the pH of the ocean changed?</a:t>
            </a:r>
            <a:endParaRPr lang="en-US" sz="11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04800" y="5875530"/>
            <a:ext cx="3773488" cy="193899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dirty="0" smtClean="0"/>
              <a:t>Add </a:t>
            </a:r>
            <a:r>
              <a:rPr lang="en-US" sz="1200" dirty="0"/>
              <a:t>5</a:t>
            </a:r>
            <a:r>
              <a:rPr lang="en-US" sz="1200" dirty="0" smtClean="0"/>
              <a:t> </a:t>
            </a:r>
            <a:r>
              <a:rPr lang="en-US" sz="1200" dirty="0"/>
              <a:t>drops of indicator</a:t>
            </a:r>
          </a:p>
          <a:p>
            <a:pPr lvl="0"/>
            <a:r>
              <a:rPr lang="en-US" sz="1200" dirty="0"/>
              <a:t>Using a protective glove, place </a:t>
            </a:r>
            <a:r>
              <a:rPr lang="en-US" sz="1200" dirty="0" smtClean="0"/>
              <a:t>2 </a:t>
            </a:r>
            <a:r>
              <a:rPr lang="en-US" sz="1200" dirty="0"/>
              <a:t>pieces of dry ice in a wash bottle with some warm water. (When you close the wash bottle you should have a steady stream of CO</a:t>
            </a:r>
            <a:r>
              <a:rPr lang="en-US" sz="1200" baseline="-25000" dirty="0"/>
              <a:t>2 </a:t>
            </a:r>
            <a:r>
              <a:rPr lang="en-US" sz="1200" dirty="0"/>
              <a:t>coming from the spout.)</a:t>
            </a:r>
          </a:p>
          <a:p>
            <a:pPr lvl="0"/>
            <a:r>
              <a:rPr lang="en-US" sz="1200" dirty="0"/>
              <a:t>Insert the wash bottle spout into the container with the salt water solution</a:t>
            </a:r>
          </a:p>
          <a:p>
            <a:pPr lvl="0"/>
            <a:r>
              <a:rPr lang="en-US" sz="1200" dirty="0"/>
              <a:t>Observe and report what happens</a:t>
            </a:r>
          </a:p>
          <a:p>
            <a:pPr lvl="0"/>
            <a:r>
              <a:rPr lang="en-US" sz="1200" dirty="0"/>
              <a:t>Add base &amp; repeat if time permits</a:t>
            </a:r>
          </a:p>
          <a:p>
            <a:endParaRPr lang="en-US" sz="1200" b="1" dirty="0">
              <a:solidFill>
                <a:schemeClr val="bg1"/>
              </a:solidFill>
            </a:endParaRPr>
          </a:p>
        </p:txBody>
      </p:sp>
      <p:sp>
        <p:nvSpPr>
          <p:cNvPr id="13"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
        <p:nvSpPr>
          <p:cNvPr id="14" name="TextBox 13"/>
          <p:cNvSpPr txBox="1"/>
          <p:nvPr/>
        </p:nvSpPr>
        <p:spPr>
          <a:xfrm>
            <a:off x="304800" y="3818403"/>
            <a:ext cx="3773488" cy="193899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Let’s experiment!</a:t>
            </a:r>
          </a:p>
          <a:p>
            <a:endParaRPr lang="en-US" sz="1200" dirty="0"/>
          </a:p>
          <a:p>
            <a:r>
              <a:rPr lang="en-US" sz="1200" dirty="0" smtClean="0"/>
              <a:t>We have an experiment to test what will happen when we dissolve carbon dioxide in the ocean.</a:t>
            </a:r>
          </a:p>
          <a:p>
            <a:endParaRPr lang="en-US" sz="1200" dirty="0"/>
          </a:p>
          <a:p>
            <a:r>
              <a:rPr lang="en-US" sz="1200" dirty="0" smtClean="0"/>
              <a:t>Procedure (each student group):</a:t>
            </a:r>
            <a:endParaRPr lang="en-US" sz="1200" dirty="0"/>
          </a:p>
          <a:p>
            <a:pPr lvl="0"/>
            <a:r>
              <a:rPr lang="en-US" sz="1200" dirty="0" smtClean="0"/>
              <a:t>Measure </a:t>
            </a:r>
            <a:r>
              <a:rPr lang="en-US" sz="1200" dirty="0"/>
              <a:t>50 mL of salt water solution using </a:t>
            </a:r>
            <a:r>
              <a:rPr lang="en-US" sz="1200" dirty="0" smtClean="0"/>
              <a:t>graduated </a:t>
            </a:r>
            <a:r>
              <a:rPr lang="en-US" sz="1200" dirty="0"/>
              <a:t>cylinder</a:t>
            </a:r>
          </a:p>
          <a:p>
            <a:pPr lvl="0"/>
            <a:r>
              <a:rPr lang="en-US" sz="1200" dirty="0"/>
              <a:t>Pour salt water into 150 ml beaker</a:t>
            </a:r>
          </a:p>
          <a:p>
            <a:pPr lvl="0"/>
            <a:r>
              <a:rPr lang="en-US" sz="1200" dirty="0"/>
              <a:t>Test the pH of the sea water with pH </a:t>
            </a:r>
            <a:r>
              <a:rPr lang="en-US" sz="1200" dirty="0" smtClean="0"/>
              <a:t>strip</a:t>
            </a:r>
            <a:endParaRPr lang="en-US" sz="1200" dirty="0"/>
          </a:p>
        </p:txBody>
      </p:sp>
      <p:sp>
        <p:nvSpPr>
          <p:cNvPr id="8" name="TextBox 7"/>
          <p:cNvSpPr txBox="1"/>
          <p:nvPr/>
        </p:nvSpPr>
        <p:spPr>
          <a:xfrm>
            <a:off x="304800" y="457200"/>
            <a:ext cx="3773488" cy="323165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a:t>Carbon dioxide in the ocean</a:t>
            </a:r>
          </a:p>
          <a:p>
            <a:endParaRPr lang="en-US" sz="1200" dirty="0"/>
          </a:p>
          <a:p>
            <a:r>
              <a:rPr lang="en-US" sz="1200" dirty="0"/>
              <a:t>Today we started with talking about </a:t>
            </a:r>
            <a:r>
              <a:rPr lang="en-US" sz="1200" dirty="0">
                <a:solidFill>
                  <a:srgbClr val="000000"/>
                </a:solidFill>
              </a:rPr>
              <a:t>carbon dioxide</a:t>
            </a:r>
            <a:r>
              <a:rPr lang="en-US" sz="1200" dirty="0"/>
              <a:t>. Another important way that green chemists think about challenges is by considering how their products and the process of making them impacts the environment. What do we know about carbon dioxide and the environment?</a:t>
            </a:r>
          </a:p>
          <a:p>
            <a:endParaRPr lang="en-US" sz="1200" dirty="0"/>
          </a:p>
          <a:p>
            <a:r>
              <a:rPr lang="en-US" sz="1200" dirty="0"/>
              <a:t>Because carbon dioxide is gas, it can dissolve in water. That’s how we make fizzy drinks like sodas and sparkling water. The name “carbonated beverage” comes from this process of dissolving carbon dioxide in water. With all the carbon dioxide in the atmosphere, some of it ends up dissolving into the oceans. </a:t>
            </a:r>
          </a:p>
          <a:p>
            <a:endParaRPr lang="en-US" sz="1200" dirty="0" smtClean="0"/>
          </a:p>
          <a:p>
            <a:r>
              <a:rPr lang="en-US" sz="1200" dirty="0" smtClean="0"/>
              <a:t>BUT, how does adding carbon dioxide to ocean water affect its pH?</a:t>
            </a:r>
            <a:endParaRPr lang="en-US" sz="1200" dirty="0"/>
          </a:p>
        </p:txBody>
      </p:sp>
      <p:sp>
        <p:nvSpPr>
          <p:cNvPr id="10" name="Rounded Rectangular Callout 9"/>
          <p:cNvSpPr/>
          <p:nvPr/>
        </p:nvSpPr>
        <p:spPr>
          <a:xfrm>
            <a:off x="4614333" y="3644899"/>
            <a:ext cx="1905000" cy="1143000"/>
          </a:xfrm>
          <a:prstGeom prst="wedgeRoundRectCallout">
            <a:avLst>
              <a:gd name="adj1" fmla="val -93150"/>
              <a:gd name="adj2" fmla="val 26907"/>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What is the pH of the sea water? </a:t>
            </a:r>
            <a:r>
              <a:rPr lang="en-US" sz="1100" dirty="0">
                <a:solidFill>
                  <a:schemeClr val="bg1"/>
                </a:solidFill>
              </a:rPr>
              <a:t>What do you expect will happen when we </a:t>
            </a:r>
            <a:r>
              <a:rPr lang="en-US" sz="1100" dirty="0" smtClean="0">
                <a:solidFill>
                  <a:schemeClr val="bg1"/>
                </a:solidFill>
              </a:rPr>
              <a:t>dissolve </a:t>
            </a:r>
            <a:r>
              <a:rPr lang="en-US" sz="1100" dirty="0" smtClean="0">
                <a:solidFill>
                  <a:srgbClr val="000000"/>
                </a:solidFill>
              </a:rPr>
              <a:t>CO</a:t>
            </a:r>
            <a:r>
              <a:rPr lang="en-US" sz="1100" baseline="-25000" dirty="0" smtClean="0">
                <a:solidFill>
                  <a:srgbClr val="000000"/>
                </a:solidFill>
              </a:rPr>
              <a:t>2 </a:t>
            </a:r>
            <a:r>
              <a:rPr lang="en-US" sz="1100" dirty="0" smtClean="0">
                <a:solidFill>
                  <a:schemeClr val="bg1"/>
                </a:solidFill>
              </a:rPr>
              <a:t> </a:t>
            </a:r>
            <a:r>
              <a:rPr lang="en-US" sz="1100" dirty="0">
                <a:solidFill>
                  <a:schemeClr val="bg1"/>
                </a:solidFill>
              </a:rPr>
              <a:t>gas into the sea water</a:t>
            </a:r>
            <a:r>
              <a:rPr lang="en-US" sz="1100" dirty="0" smtClean="0">
                <a:solidFill>
                  <a:schemeClr val="bg1"/>
                </a:solidFill>
              </a:rPr>
              <a:t>?</a:t>
            </a:r>
            <a:endParaRPr lang="en-US" sz="1100" dirty="0">
              <a:solidFill>
                <a:schemeClr val="bg1"/>
              </a:solidFill>
            </a:endParaRPr>
          </a:p>
        </p:txBody>
      </p:sp>
      <p:sp>
        <p:nvSpPr>
          <p:cNvPr id="15" name="Rounded Rectangular Callout 14"/>
          <p:cNvSpPr/>
          <p:nvPr/>
        </p:nvSpPr>
        <p:spPr>
          <a:xfrm>
            <a:off x="4622800" y="152400"/>
            <a:ext cx="1905000" cy="3276600"/>
          </a:xfrm>
          <a:prstGeom prst="wedgeRoundRectCallout">
            <a:avLst>
              <a:gd name="adj1" fmla="val -87687"/>
              <a:gd name="adj2" fmla="val -30065"/>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Do we know anything about </a:t>
            </a:r>
            <a:r>
              <a:rPr lang="en-US" sz="1100" dirty="0" smtClean="0">
                <a:solidFill>
                  <a:srgbClr val="000000"/>
                </a:solidFill>
              </a:rPr>
              <a:t>CO</a:t>
            </a:r>
            <a:r>
              <a:rPr lang="en-US" sz="1100" baseline="-25000" dirty="0" smtClean="0">
                <a:solidFill>
                  <a:srgbClr val="000000"/>
                </a:solidFill>
              </a:rPr>
              <a:t>2 </a:t>
            </a:r>
            <a:r>
              <a:rPr lang="en-US" sz="1100" dirty="0" smtClean="0">
                <a:solidFill>
                  <a:schemeClr val="bg1"/>
                </a:solidFill>
              </a:rPr>
              <a:t> problems or challenges? </a:t>
            </a:r>
          </a:p>
          <a:p>
            <a:r>
              <a:rPr lang="en-US" sz="1100" dirty="0" smtClean="0">
                <a:solidFill>
                  <a:srgbClr val="000000"/>
                </a:solidFill>
              </a:rPr>
              <a:t>CO</a:t>
            </a:r>
            <a:r>
              <a:rPr lang="en-US" sz="1100" baseline="-25000" dirty="0" smtClean="0">
                <a:solidFill>
                  <a:srgbClr val="000000"/>
                </a:solidFill>
              </a:rPr>
              <a:t>2</a:t>
            </a:r>
            <a:r>
              <a:rPr lang="en-US" sz="1100" dirty="0" smtClean="0">
                <a:solidFill>
                  <a:schemeClr val="bg1"/>
                </a:solidFill>
              </a:rPr>
              <a:t> is a greenhouse gas contributing to global climate change. Because CO</a:t>
            </a:r>
            <a:r>
              <a:rPr lang="en-US" sz="1100" baseline="-25000" dirty="0" smtClean="0">
                <a:solidFill>
                  <a:schemeClr val="bg1"/>
                </a:solidFill>
              </a:rPr>
              <a:t>2</a:t>
            </a:r>
            <a:r>
              <a:rPr lang="en-US" sz="1100" dirty="0" smtClean="0">
                <a:solidFill>
                  <a:schemeClr val="bg1"/>
                </a:solidFill>
              </a:rPr>
              <a:t> is a gas, it gets trapped in our atmosphere, but it can also be dissolved into water. Where have you experienced CO</a:t>
            </a:r>
            <a:r>
              <a:rPr lang="en-US" sz="1100" baseline="-25000" dirty="0" smtClean="0">
                <a:solidFill>
                  <a:schemeClr val="bg1"/>
                </a:solidFill>
              </a:rPr>
              <a:t>2</a:t>
            </a:r>
            <a:r>
              <a:rPr lang="en-US" sz="1100" dirty="0" smtClean="0">
                <a:solidFill>
                  <a:schemeClr val="bg1"/>
                </a:solidFill>
              </a:rPr>
              <a:t> dissolved in water? Where is this excess </a:t>
            </a:r>
            <a:r>
              <a:rPr lang="en-US" sz="1100" dirty="0">
                <a:solidFill>
                  <a:srgbClr val="000000"/>
                </a:solidFill>
              </a:rPr>
              <a:t>CO</a:t>
            </a:r>
            <a:r>
              <a:rPr lang="en-US" sz="1100" baseline="-25000" dirty="0">
                <a:solidFill>
                  <a:srgbClr val="000000"/>
                </a:solidFill>
              </a:rPr>
              <a:t>2 </a:t>
            </a:r>
            <a:r>
              <a:rPr lang="en-US" sz="1100" dirty="0" smtClean="0">
                <a:solidFill>
                  <a:schemeClr val="bg1"/>
                </a:solidFill>
              </a:rPr>
              <a:t>coming from? </a:t>
            </a:r>
          </a:p>
          <a:p>
            <a:r>
              <a:rPr lang="en-US" sz="1100" dirty="0" smtClean="0">
                <a:solidFill>
                  <a:schemeClr val="bg1"/>
                </a:solidFill>
              </a:rPr>
              <a:t>The burning of fossil fuels produces excess </a:t>
            </a:r>
            <a:r>
              <a:rPr lang="en-US" sz="1100" dirty="0" smtClean="0">
                <a:solidFill>
                  <a:srgbClr val="000000"/>
                </a:solidFill>
              </a:rPr>
              <a:t>CO</a:t>
            </a:r>
            <a:r>
              <a:rPr lang="en-US" sz="1100" baseline="-25000" dirty="0" smtClean="0">
                <a:solidFill>
                  <a:srgbClr val="000000"/>
                </a:solidFill>
              </a:rPr>
              <a:t>2</a:t>
            </a:r>
            <a:r>
              <a:rPr lang="en-US" sz="1100" dirty="0" smtClean="0">
                <a:solidFill>
                  <a:schemeClr val="bg1"/>
                </a:solidFill>
              </a:rPr>
              <a:t>. Why do we need to burn fossil fuels? Energy etc.</a:t>
            </a:r>
            <a:endParaRPr lang="en-US" sz="1100" dirty="0">
              <a:solidFill>
                <a:schemeClr val="bg1"/>
              </a:solidFill>
            </a:endParaRPr>
          </a:p>
        </p:txBody>
      </p:sp>
      <p:sp>
        <p:nvSpPr>
          <p:cNvPr id="9" name="Rounded Rectangular Callout 8"/>
          <p:cNvSpPr/>
          <p:nvPr/>
        </p:nvSpPr>
        <p:spPr>
          <a:xfrm>
            <a:off x="4588933" y="5003798"/>
            <a:ext cx="1938867" cy="3683002"/>
          </a:xfrm>
          <a:prstGeom prst="wedgeRoundRectCallout">
            <a:avLst>
              <a:gd name="adj1" fmla="val -93675"/>
              <a:gd name="adj2" fmla="val 20359"/>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a:solidFill>
                  <a:schemeClr val="bg1"/>
                </a:solidFill>
              </a:rPr>
              <a:t>What </a:t>
            </a:r>
            <a:r>
              <a:rPr lang="en-US" sz="1100" dirty="0" smtClean="0">
                <a:solidFill>
                  <a:schemeClr val="bg1"/>
                </a:solidFill>
              </a:rPr>
              <a:t>happened? </a:t>
            </a:r>
            <a:r>
              <a:rPr lang="en-US" sz="1100" dirty="0">
                <a:solidFill>
                  <a:schemeClr val="bg1"/>
                </a:solidFill>
              </a:rPr>
              <a:t>Is </a:t>
            </a:r>
            <a:r>
              <a:rPr lang="en-US" sz="1100" dirty="0" smtClean="0">
                <a:solidFill>
                  <a:srgbClr val="000000"/>
                </a:solidFill>
              </a:rPr>
              <a:t>CO</a:t>
            </a:r>
            <a:r>
              <a:rPr lang="en-US" sz="1100" baseline="-25000" dirty="0" smtClean="0">
                <a:solidFill>
                  <a:srgbClr val="000000"/>
                </a:solidFill>
              </a:rPr>
              <a:t>2</a:t>
            </a:r>
            <a:r>
              <a:rPr lang="en-US" sz="1100" dirty="0" smtClean="0">
                <a:solidFill>
                  <a:schemeClr val="bg1"/>
                </a:solidFill>
              </a:rPr>
              <a:t> </a:t>
            </a:r>
            <a:r>
              <a:rPr lang="en-US" sz="1100" dirty="0">
                <a:solidFill>
                  <a:schemeClr val="bg1"/>
                </a:solidFill>
              </a:rPr>
              <a:t>an acid or a base</a:t>
            </a:r>
            <a:r>
              <a:rPr lang="en-US" sz="1100" dirty="0" smtClean="0">
                <a:solidFill>
                  <a:schemeClr val="bg1"/>
                </a:solidFill>
              </a:rPr>
              <a:t>? CO</a:t>
            </a:r>
            <a:r>
              <a:rPr lang="en-US" sz="1100" baseline="-25000" dirty="0" smtClean="0">
                <a:solidFill>
                  <a:schemeClr val="bg1"/>
                </a:solidFill>
              </a:rPr>
              <a:t>2</a:t>
            </a:r>
            <a:r>
              <a:rPr lang="en-US" sz="1100" dirty="0">
                <a:solidFill>
                  <a:schemeClr val="bg1"/>
                </a:solidFill>
              </a:rPr>
              <a:t> </a:t>
            </a:r>
            <a:r>
              <a:rPr lang="en-US" sz="1100" dirty="0" smtClean="0">
                <a:solidFill>
                  <a:schemeClr val="bg1"/>
                </a:solidFill>
              </a:rPr>
              <a:t>dissolved in the ocean decreases the pH of the ocean and creates an effect we call </a:t>
            </a:r>
            <a:r>
              <a:rPr lang="en-US" sz="1100" b="1" dirty="0" smtClean="0">
                <a:solidFill>
                  <a:schemeClr val="bg1"/>
                </a:solidFill>
              </a:rPr>
              <a:t>Ocean Acidification</a:t>
            </a:r>
            <a:r>
              <a:rPr lang="en-US" sz="1100" dirty="0" smtClean="0">
                <a:solidFill>
                  <a:schemeClr val="bg1"/>
                </a:solidFill>
              </a:rPr>
              <a:t>.</a:t>
            </a:r>
            <a:r>
              <a:rPr lang="en-US" sz="1100" b="1" dirty="0" smtClean="0">
                <a:solidFill>
                  <a:schemeClr val="bg1"/>
                </a:solidFill>
              </a:rPr>
              <a:t> </a:t>
            </a:r>
            <a:r>
              <a:rPr lang="en-US" sz="1100" dirty="0" smtClean="0">
                <a:solidFill>
                  <a:schemeClr val="bg1"/>
                </a:solidFill>
              </a:rPr>
              <a:t>This is really harmful to ocean life. Shellfish and coral reefs start to dissolve and break down when the pH of the ocean is too low. Because so much of the life in the ocean is dependent on shellfish and reefs, losing them to ocean acidification could cause some really detrimental problems for the health of the ocean and the parts of our world that depend on the ocean.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
        <p:nvSpPr>
          <p:cNvPr id="8" name="TextBox 7"/>
          <p:cNvSpPr txBox="1"/>
          <p:nvPr/>
        </p:nvSpPr>
        <p:spPr>
          <a:xfrm>
            <a:off x="304800" y="457200"/>
            <a:ext cx="3773488" cy="821763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Experiment #2</a:t>
            </a:r>
            <a:endParaRPr lang="en-US" sz="1200" b="1" dirty="0"/>
          </a:p>
          <a:p>
            <a:endParaRPr lang="en-US" sz="1200" dirty="0"/>
          </a:p>
          <a:p>
            <a:r>
              <a:rPr lang="en-US" sz="1200" dirty="0" smtClean="0"/>
              <a:t>As scientists, we want to make sure we’re drawing conclusions based off of more than one piece of evidence. </a:t>
            </a:r>
          </a:p>
          <a:p>
            <a:endParaRPr lang="en-US" sz="1200" dirty="0"/>
          </a:p>
          <a:p>
            <a:r>
              <a:rPr lang="en-US" sz="1200" dirty="0" smtClean="0"/>
              <a:t>Invite the group to think how else they might test the effects of carbon dioxide. Encourage them to think about sources of carbon dioxide they interact with on a regular basis.</a:t>
            </a:r>
          </a:p>
          <a:p>
            <a:endParaRPr lang="en-US" sz="1200" dirty="0"/>
          </a:p>
          <a:p>
            <a:r>
              <a:rPr lang="en-US" sz="1200" dirty="0" smtClean="0"/>
              <a:t>Show the can of soda/bottle of soda you plan on using as your source of carbon dioxide.</a:t>
            </a:r>
          </a:p>
          <a:p>
            <a:endParaRPr lang="en-US" sz="1200" dirty="0"/>
          </a:p>
          <a:p>
            <a:r>
              <a:rPr lang="en-US" sz="1200" dirty="0" smtClean="0"/>
              <a:t>Provide each group with half materials for experiment 2. </a:t>
            </a:r>
          </a:p>
          <a:p>
            <a:pPr marL="171450" indent="-171450">
              <a:buFontTx/>
              <a:buChar char="-"/>
            </a:pPr>
            <a:r>
              <a:rPr lang="en-US" sz="1200" dirty="0" smtClean="0"/>
              <a:t>Medium cup (for soda/carbonated water)</a:t>
            </a:r>
          </a:p>
          <a:p>
            <a:pPr marL="171450" indent="-171450">
              <a:buFontTx/>
              <a:buChar char="-"/>
            </a:pPr>
            <a:r>
              <a:rPr lang="en-US" sz="1200" dirty="0" smtClean="0"/>
              <a:t>Dixie cup (for ocean water)</a:t>
            </a:r>
          </a:p>
          <a:p>
            <a:pPr marL="171450" indent="-171450">
              <a:buFontTx/>
              <a:buChar char="-"/>
            </a:pPr>
            <a:r>
              <a:rPr lang="en-US" sz="1200" dirty="0" smtClean="0"/>
              <a:t>Large cup (to enclose the system like it’s a dome)</a:t>
            </a:r>
          </a:p>
          <a:p>
            <a:pPr marL="171450" indent="-171450">
              <a:buFontTx/>
              <a:buChar char="-"/>
            </a:pPr>
            <a:endParaRPr lang="en-US" sz="1200" dirty="0" smtClean="0"/>
          </a:p>
          <a:p>
            <a:r>
              <a:rPr lang="en-US" sz="1200" dirty="0" smtClean="0"/>
              <a:t>Ask the group how they might test the effects of carbon dioxide on pH using the carbon dioxide from the soda and the materials in front of them. Have them discuss with their partner for 30 s to 1 min and then share their ideas with the group. Be sure to affirm their creativity!</a:t>
            </a:r>
          </a:p>
          <a:p>
            <a:endParaRPr lang="en-US" sz="1200" dirty="0"/>
          </a:p>
          <a:p>
            <a:r>
              <a:rPr lang="en-US" sz="1200" dirty="0" smtClean="0"/>
              <a:t>Once the proper technique has been shared – or if you’ve heard 3-4 ideas without hearing the technique – show the group how to set up the system. First, pour the soda into the medium cup. Then, add ~5ml ocean water to your small cup and add 2 drops of indicator to the small cup and place the small cup inside the medium cup on top of the soda. Finally, place the large cup upside on top of the medium cup so that you create a closed system. </a:t>
            </a:r>
          </a:p>
          <a:p>
            <a:endParaRPr lang="en-US" sz="1200" dirty="0"/>
          </a:p>
          <a:p>
            <a:r>
              <a:rPr lang="en-US" sz="1200" dirty="0" smtClean="0"/>
              <a:t>Ask the group how they might get the carbon dioxide from the soda into the small cup. Encourage them to think of their own experiences with soda and how they’ve released carbon dioxide from soda before. </a:t>
            </a:r>
          </a:p>
          <a:p>
            <a:endParaRPr lang="en-US" sz="1200" dirty="0"/>
          </a:p>
          <a:p>
            <a:r>
              <a:rPr lang="en-US" sz="1200" dirty="0" smtClean="0"/>
              <a:t>Show them how to hold the bottom of the medium cup flat on the desk while swirling the system. Have them try and again make their observations and draw conclusions. Ask the group to share the observations and ideas.</a:t>
            </a:r>
          </a:p>
        </p:txBody>
      </p:sp>
      <p:sp>
        <p:nvSpPr>
          <p:cNvPr id="15" name="Rounded Rectangular Callout 14"/>
          <p:cNvSpPr/>
          <p:nvPr/>
        </p:nvSpPr>
        <p:spPr>
          <a:xfrm>
            <a:off x="4495800" y="965031"/>
            <a:ext cx="1905000" cy="1447800"/>
          </a:xfrm>
          <a:prstGeom prst="wedgeRoundRectCallout">
            <a:avLst>
              <a:gd name="adj1" fmla="val -84576"/>
              <a:gd name="adj2" fmla="val 2684"/>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How can we be sure that it’s really carbon dioxide that</a:t>
            </a:r>
            <a:r>
              <a:rPr lang="fr-FR" sz="1100" dirty="0" smtClean="0">
                <a:solidFill>
                  <a:schemeClr val="bg1"/>
                </a:solidFill>
              </a:rPr>
              <a:t>’</a:t>
            </a:r>
            <a:r>
              <a:rPr lang="en-US" sz="1100" dirty="0" smtClean="0">
                <a:solidFill>
                  <a:schemeClr val="bg1"/>
                </a:solidFill>
              </a:rPr>
              <a:t>s creating the change in pH? What else can we do to test that? Where else might we get a source of carbon dioxide to test?</a:t>
            </a:r>
            <a:endParaRPr lang="en-US" sz="1100" dirty="0">
              <a:solidFill>
                <a:schemeClr val="bg1"/>
              </a:solidFill>
            </a:endParaRPr>
          </a:p>
        </p:txBody>
      </p:sp>
      <p:sp>
        <p:nvSpPr>
          <p:cNvPr id="12" name="Rounded Rectangular Callout 11"/>
          <p:cNvSpPr/>
          <p:nvPr/>
        </p:nvSpPr>
        <p:spPr>
          <a:xfrm>
            <a:off x="4614333" y="5160196"/>
            <a:ext cx="1905000" cy="1828800"/>
          </a:xfrm>
          <a:prstGeom prst="wedgeRoundRectCallout">
            <a:avLst>
              <a:gd name="adj1" fmla="val -88132"/>
              <a:gd name="adj2" fmla="val 46665"/>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How will we get the carbon dioxide from the soda to dissolve in the ocean water? How have you made carbon dioxide escape from soda before? What happens if you open a bottle of soda that you’ve just shaken?</a:t>
            </a:r>
            <a:endParaRPr lang="en-US" sz="1100" dirty="0">
              <a:solidFill>
                <a:schemeClr val="bg1"/>
              </a:solidFill>
            </a:endParaRPr>
          </a:p>
        </p:txBody>
      </p:sp>
      <p:sp>
        <p:nvSpPr>
          <p:cNvPr id="17" name="Rounded Rectangular Callout 16"/>
          <p:cNvSpPr/>
          <p:nvPr/>
        </p:nvSpPr>
        <p:spPr>
          <a:xfrm>
            <a:off x="4614333" y="7354012"/>
            <a:ext cx="1905000" cy="1196372"/>
          </a:xfrm>
          <a:prstGeom prst="wedgeRoundRectCallout">
            <a:avLst>
              <a:gd name="adj1" fmla="val -84576"/>
              <a:gd name="adj2" fmla="val 2684"/>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What did you observe? What does it mean? What conclusions can you draw about carbon dioxide and ocean water based off your experiments?</a:t>
            </a:r>
            <a:endParaRPr lang="en-US" sz="1100" dirty="0">
              <a:solidFill>
                <a:schemeClr val="bg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324392" y="2916583"/>
            <a:ext cx="2247815" cy="1685861"/>
          </a:xfrm>
          <a:prstGeom prst="rect">
            <a:avLst/>
          </a:prstGeom>
        </p:spPr>
      </p:pic>
    </p:spTree>
    <p:extLst>
      <p:ext uri="{BB962C8B-B14F-4D97-AF65-F5344CB8AC3E}">
        <p14:creationId xmlns:p14="http://schemas.microsoft.com/office/powerpoint/2010/main" val="18215827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1193781"/>
            <a:ext cx="3733800" cy="341631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dirty="0" smtClean="0"/>
              <a:t>Let’s use </a:t>
            </a:r>
            <a:r>
              <a:rPr lang="en-US" sz="1200" dirty="0">
                <a:solidFill>
                  <a:srgbClr val="000000"/>
                </a:solidFill>
              </a:rPr>
              <a:t>CO</a:t>
            </a:r>
            <a:r>
              <a:rPr lang="en-US" sz="1200" baseline="-25000" dirty="0">
                <a:solidFill>
                  <a:srgbClr val="000000"/>
                </a:solidFill>
              </a:rPr>
              <a:t>2 </a:t>
            </a:r>
            <a:r>
              <a:rPr lang="en-US" sz="1200" dirty="0" smtClean="0"/>
              <a:t>to make ice cream!</a:t>
            </a:r>
          </a:p>
          <a:p>
            <a:pPr lvl="0"/>
            <a:r>
              <a:rPr lang="en-US" sz="1200" dirty="0"/>
              <a:t>Hand out the materials</a:t>
            </a:r>
            <a:r>
              <a:rPr lang="en-US" sz="1200" dirty="0" smtClean="0"/>
              <a:t>. Each student gets 2 bags, ½ cup of whole milk, 1 </a:t>
            </a:r>
            <a:r>
              <a:rPr lang="en-US" sz="1200" dirty="0" err="1" smtClean="0"/>
              <a:t>tbsp</a:t>
            </a:r>
            <a:r>
              <a:rPr lang="en-US" sz="1200" dirty="0" smtClean="0"/>
              <a:t> of sugar and ½ </a:t>
            </a:r>
            <a:r>
              <a:rPr lang="en-US" sz="1200" dirty="0" err="1" smtClean="0"/>
              <a:t>tsp</a:t>
            </a:r>
            <a:r>
              <a:rPr lang="en-US" sz="1200" dirty="0" smtClean="0"/>
              <a:t> of vanilla</a:t>
            </a:r>
            <a:endParaRPr lang="en-US" sz="1200" dirty="0"/>
          </a:p>
          <a:p>
            <a:pPr lvl="0"/>
            <a:endParaRPr lang="en-US" sz="1200" dirty="0"/>
          </a:p>
          <a:p>
            <a:pPr lvl="0"/>
            <a:r>
              <a:rPr lang="en-US" sz="1200" dirty="0" smtClean="0"/>
              <a:t>Demonstrate </a:t>
            </a:r>
            <a:r>
              <a:rPr lang="en-US" sz="1200" dirty="0"/>
              <a:t>putting one bag into the other.</a:t>
            </a:r>
          </a:p>
          <a:p>
            <a:pPr lvl="0"/>
            <a:r>
              <a:rPr lang="en-US" sz="1200" dirty="0" smtClean="0"/>
              <a:t>Once students have baggies they add:</a:t>
            </a:r>
          </a:p>
          <a:p>
            <a:pPr lvl="0"/>
            <a:r>
              <a:rPr lang="en-US" sz="1200" dirty="0" smtClean="0"/>
              <a:t>½ cup of whole milk</a:t>
            </a:r>
          </a:p>
          <a:p>
            <a:pPr lvl="0"/>
            <a:r>
              <a:rPr lang="en-US" sz="1200" dirty="0" smtClean="0"/>
              <a:t>1 </a:t>
            </a:r>
            <a:r>
              <a:rPr lang="en-US" sz="1200" dirty="0" err="1" smtClean="0"/>
              <a:t>tbsp</a:t>
            </a:r>
            <a:r>
              <a:rPr lang="en-US" sz="1200" dirty="0" smtClean="0"/>
              <a:t> of sugar</a:t>
            </a:r>
          </a:p>
          <a:p>
            <a:pPr lvl="0"/>
            <a:r>
              <a:rPr lang="en-US" sz="1200" dirty="0" smtClean="0"/>
              <a:t>½ </a:t>
            </a:r>
            <a:r>
              <a:rPr lang="en-US" sz="1200" dirty="0" err="1" smtClean="0"/>
              <a:t>tsp</a:t>
            </a:r>
            <a:r>
              <a:rPr lang="en-US" sz="1200" dirty="0" smtClean="0"/>
              <a:t> of vanilla</a:t>
            </a:r>
          </a:p>
          <a:p>
            <a:pPr lvl="0"/>
            <a:r>
              <a:rPr lang="en-US" sz="1200" dirty="0" smtClean="0"/>
              <a:t>(Depending </a:t>
            </a:r>
            <a:r>
              <a:rPr lang="en-US" sz="1200" dirty="0"/>
              <a:t>on the time and size of the group you may want to pre-measure </a:t>
            </a:r>
            <a:r>
              <a:rPr lang="en-US" sz="1200" dirty="0" smtClean="0"/>
              <a:t>ingredients) Other wise you can prepare bowls of the supplies for each table and allow students to measure themselves.</a:t>
            </a:r>
          </a:p>
          <a:p>
            <a:pPr lvl="0"/>
            <a:endParaRPr lang="en-US" sz="1200" dirty="0"/>
          </a:p>
          <a:p>
            <a:pPr lvl="0"/>
            <a:r>
              <a:rPr lang="en-US" sz="1200" dirty="0"/>
              <a:t>Once ingredients have been mixed together remove as much air as possible and seal the </a:t>
            </a:r>
            <a:r>
              <a:rPr lang="en-US" sz="1200" dirty="0" err="1"/>
              <a:t>Ziplock</a:t>
            </a:r>
            <a:r>
              <a:rPr lang="en-US" sz="1200" dirty="0"/>
              <a:t> bags tightly. For added security tape the outside bag closed</a:t>
            </a:r>
            <a:r>
              <a:rPr lang="en-US" sz="1200" dirty="0" smtClean="0"/>
              <a:t>.</a:t>
            </a:r>
          </a:p>
          <a:p>
            <a:pPr lvl="0"/>
            <a:r>
              <a:rPr lang="en-US" sz="1200" dirty="0" smtClean="0"/>
              <a:t> </a:t>
            </a:r>
          </a:p>
        </p:txBody>
      </p:sp>
      <p:sp>
        <p:nvSpPr>
          <p:cNvPr id="9" name="Rounded Rectangular Callout 8"/>
          <p:cNvSpPr/>
          <p:nvPr/>
        </p:nvSpPr>
        <p:spPr>
          <a:xfrm>
            <a:off x="4622800" y="228600"/>
            <a:ext cx="1905000" cy="1524000"/>
          </a:xfrm>
          <a:prstGeom prst="wedgeRoundRectCallout">
            <a:avLst>
              <a:gd name="adj1" fmla="val -78611"/>
              <a:gd name="adj2" fmla="val 43611"/>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What do we need to make ice cream?</a:t>
            </a:r>
          </a:p>
          <a:p>
            <a:pPr algn="ctr"/>
            <a:r>
              <a:rPr lang="en-US" sz="1100" dirty="0" smtClean="0">
                <a:solidFill>
                  <a:schemeClr val="bg1"/>
                </a:solidFill>
              </a:rPr>
              <a:t>Has anyone every made it before?</a:t>
            </a:r>
            <a:endParaRPr lang="en-US" sz="1100" dirty="0">
              <a:solidFill>
                <a:schemeClr val="bg1"/>
              </a:solidFill>
            </a:endParaRPr>
          </a:p>
        </p:txBody>
      </p:sp>
      <p:sp>
        <p:nvSpPr>
          <p:cNvPr id="12" name="TextBox 11"/>
          <p:cNvSpPr txBox="1"/>
          <p:nvPr/>
        </p:nvSpPr>
        <p:spPr>
          <a:xfrm>
            <a:off x="457200" y="4876800"/>
            <a:ext cx="3733800" cy="193899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en-US" sz="1200" dirty="0"/>
              <a:t>Create a dry ice bath using salt, water and dry ice </a:t>
            </a:r>
            <a:r>
              <a:rPr lang="en-US" sz="1200" b="1" dirty="0"/>
              <a:t>(REMINDER: Dry ice is much colder than traditional ice at -109.3°F or -78.5°</a:t>
            </a:r>
            <a:r>
              <a:rPr lang="en-US" sz="1200" b="1" dirty="0" smtClean="0"/>
              <a:t>C don’t let students handle with bare hands) </a:t>
            </a:r>
            <a:endParaRPr lang="en-US" sz="1200" b="1" dirty="0"/>
          </a:p>
          <a:p>
            <a:pPr lvl="0"/>
            <a:r>
              <a:rPr lang="en-US" sz="1200" dirty="0"/>
              <a:t>Each dry ice bath will have 2-3 L of water and ½ a container of salt and 500g of dry ice </a:t>
            </a:r>
          </a:p>
          <a:p>
            <a:pPr lvl="0"/>
            <a:r>
              <a:rPr lang="en-US" sz="1200" dirty="0"/>
              <a:t>If the mixture is not slushy enough adjust by adding more water, dry ice and/or salt</a:t>
            </a:r>
          </a:p>
          <a:p>
            <a:pPr lvl="0"/>
            <a:r>
              <a:rPr lang="en-US" sz="1200" dirty="0"/>
              <a:t>Instruct the students to agitate their mixture in the bags while submerged in the dry ice mixture</a:t>
            </a:r>
          </a:p>
        </p:txBody>
      </p:sp>
      <p:sp>
        <p:nvSpPr>
          <p:cNvPr id="15" name="Rounded Rectangular Callout 14"/>
          <p:cNvSpPr/>
          <p:nvPr/>
        </p:nvSpPr>
        <p:spPr>
          <a:xfrm>
            <a:off x="4648200" y="4419600"/>
            <a:ext cx="1905000" cy="1524000"/>
          </a:xfrm>
          <a:prstGeom prst="wedgeRoundRectCallout">
            <a:avLst>
              <a:gd name="adj1" fmla="val -84833"/>
              <a:gd name="adj2" fmla="val 51389"/>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green chemistry technology</a:t>
            </a:r>
            <a:r>
              <a:rPr lang="en-US" sz="1100" dirty="0">
                <a:solidFill>
                  <a:schemeClr val="bg1"/>
                </a:solidFill>
              </a:rPr>
              <a:t> </a:t>
            </a:r>
            <a:r>
              <a:rPr lang="en-US" sz="1100" dirty="0" smtClean="0">
                <a:solidFill>
                  <a:schemeClr val="bg1"/>
                </a:solidFill>
              </a:rPr>
              <a:t>has 3 criteria: cost, safety &amp; performance</a:t>
            </a:r>
          </a:p>
          <a:p>
            <a:pPr algn="ctr"/>
            <a:endParaRPr lang="en-US" sz="1100" dirty="0" smtClean="0">
              <a:solidFill>
                <a:schemeClr val="bg1"/>
              </a:solidFill>
            </a:endParaRPr>
          </a:p>
          <a:p>
            <a:pPr algn="ctr"/>
            <a:r>
              <a:rPr lang="en-US" sz="1100" dirty="0" smtClean="0">
                <a:solidFill>
                  <a:schemeClr val="bg1"/>
                </a:solidFill>
              </a:rPr>
              <a:t>Let’s test the performance of our ice cream.</a:t>
            </a:r>
            <a:endParaRPr lang="en-US" sz="1100" dirty="0">
              <a:solidFill>
                <a:schemeClr val="bg1"/>
              </a:solidFill>
            </a:endParaRPr>
          </a:p>
        </p:txBody>
      </p:sp>
      <p:sp>
        <p:nvSpPr>
          <p:cNvPr id="17" name="TextBox 16"/>
          <p:cNvSpPr txBox="1"/>
          <p:nvPr/>
        </p:nvSpPr>
        <p:spPr>
          <a:xfrm>
            <a:off x="457200" y="7543800"/>
            <a:ext cx="3733800"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dirty="0" smtClean="0"/>
              <a:t>Making the ice cream will take anywhere from 10-15 minutes depending on the dry ice slurry.</a:t>
            </a:r>
          </a:p>
        </p:txBody>
      </p:sp>
      <p:sp>
        <p:nvSpPr>
          <p:cNvPr id="18" name="Rounded Rectangular Callout 17"/>
          <p:cNvSpPr/>
          <p:nvPr/>
        </p:nvSpPr>
        <p:spPr>
          <a:xfrm>
            <a:off x="4724400" y="6553200"/>
            <a:ext cx="1905000" cy="1524000"/>
          </a:xfrm>
          <a:prstGeom prst="wedgeRoundRectCallout">
            <a:avLst>
              <a:gd name="adj1" fmla="val -84833"/>
              <a:gd name="adj2" fmla="val 51389"/>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After we eat our ice cream let’s re-cap</a:t>
            </a:r>
            <a:endParaRPr lang="en-US" sz="1100" dirty="0">
              <a:solidFill>
                <a:schemeClr val="bg1"/>
              </a:solidFill>
            </a:endParaRPr>
          </a:p>
        </p:txBody>
      </p:sp>
      <p:sp>
        <p:nvSpPr>
          <p:cNvPr id="13"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
        <p:nvSpPr>
          <p:cNvPr id="10" name="TextBox 9"/>
          <p:cNvSpPr txBox="1"/>
          <p:nvPr/>
        </p:nvSpPr>
        <p:spPr>
          <a:xfrm>
            <a:off x="457200" y="637446"/>
            <a:ext cx="3733800"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1200" b="1" dirty="0" smtClean="0"/>
              <a:t>OTPIONAL – DRY ICE ICE CREAM</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533400"/>
            <a:ext cx="3886200" cy="138499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What to do about CO</a:t>
            </a:r>
            <a:r>
              <a:rPr lang="en-US" sz="1200" b="1" baseline="-25000" dirty="0" smtClean="0"/>
              <a:t>2</a:t>
            </a:r>
            <a:r>
              <a:rPr lang="en-US" sz="1200" b="1" dirty="0" smtClean="0"/>
              <a:t>?</a:t>
            </a:r>
          </a:p>
          <a:p>
            <a:endParaRPr lang="en-US" sz="1200" b="1" dirty="0"/>
          </a:p>
          <a:p>
            <a:r>
              <a:rPr lang="en-US" sz="1200" dirty="0" smtClean="0"/>
              <a:t>Carbon dioxide isn’t bad in itself – plants need it for life and so do we! </a:t>
            </a:r>
            <a:r>
              <a:rPr lang="en-US" sz="1200" smtClean="0"/>
              <a:t>But </a:t>
            </a:r>
            <a:r>
              <a:rPr lang="en-US" sz="1200" dirty="0" smtClean="0"/>
              <a:t>carbon dioxide has become a problem in our world because of how much we have put into the atmosphere. Let’s think about what we might do about this!</a:t>
            </a:r>
          </a:p>
        </p:txBody>
      </p:sp>
      <p:sp>
        <p:nvSpPr>
          <p:cNvPr id="6" name="TextBox 5"/>
          <p:cNvSpPr txBox="1"/>
          <p:nvPr/>
        </p:nvSpPr>
        <p:spPr>
          <a:xfrm>
            <a:off x="381000" y="5715000"/>
            <a:ext cx="3886200" cy="286232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But what do we do with our carbon dioxide once we capture it?</a:t>
            </a:r>
          </a:p>
          <a:p>
            <a:endParaRPr lang="en-US" sz="1200" b="1" dirty="0"/>
          </a:p>
          <a:p>
            <a:r>
              <a:rPr lang="en-US" sz="1200" dirty="0" smtClean="0"/>
              <a:t>Researchers are looking for all sorts of ways to use the carbon dioxide we capture. York is looking for ways to convert the carbon dioxide into one of the building blocks for lithium batteries. </a:t>
            </a:r>
          </a:p>
          <a:p>
            <a:endParaRPr lang="en-US" sz="1200" dirty="0"/>
          </a:p>
          <a:p>
            <a:r>
              <a:rPr lang="en-US" sz="1200" dirty="0" smtClean="0"/>
              <a:t>Another company, Blue Planet is using captured carbon dioxide to make building materials. Instead of using limestone rocks that have to be mined as the basis for concrete, Blue Planet turns captured carbon into carbonate rocks. By doing this, they help reduce how much carbon dioxide is released by making concrete and they’re helping reduce how much carbon dioxide is already in the air!</a:t>
            </a:r>
            <a:endParaRPr lang="en-US" sz="1200" dirty="0"/>
          </a:p>
        </p:txBody>
      </p:sp>
      <p:sp>
        <p:nvSpPr>
          <p:cNvPr id="8" name="Rounded Rectangular Callout 7"/>
          <p:cNvSpPr/>
          <p:nvPr/>
        </p:nvSpPr>
        <p:spPr>
          <a:xfrm>
            <a:off x="4648200" y="914400"/>
            <a:ext cx="1905000" cy="1371600"/>
          </a:xfrm>
          <a:prstGeom prst="wedgeRoundRectCallout">
            <a:avLst>
              <a:gd name="adj1" fmla="val -83055"/>
              <a:gd name="adj2" fmla="val 10278"/>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What do we need to do to solve the problem of CO</a:t>
            </a:r>
            <a:r>
              <a:rPr lang="en-US" sz="1100" baseline="-25000" dirty="0" smtClean="0">
                <a:solidFill>
                  <a:schemeClr val="bg1"/>
                </a:solidFill>
              </a:rPr>
              <a:t>2</a:t>
            </a:r>
            <a:r>
              <a:rPr lang="en-US" sz="1100" dirty="0" smtClean="0">
                <a:solidFill>
                  <a:schemeClr val="bg1"/>
                </a:solidFill>
              </a:rPr>
              <a:t> in our atmosphere? What might be the first step that we would need to take? What might make that step difficult?</a:t>
            </a:r>
            <a:endParaRPr lang="en-US" sz="1100" dirty="0">
              <a:solidFill>
                <a:schemeClr val="bg1"/>
              </a:solidFill>
            </a:endParaRPr>
          </a:p>
          <a:p>
            <a:pPr algn="ctr"/>
            <a:endParaRPr lang="en-US" sz="1100" dirty="0">
              <a:solidFill>
                <a:schemeClr val="bg1"/>
              </a:solidFill>
            </a:endParaRPr>
          </a:p>
        </p:txBody>
      </p:sp>
      <p:sp>
        <p:nvSpPr>
          <p:cNvPr id="14" name="Footer Placeholder 5"/>
          <p:cNvSpPr>
            <a:spLocks noGrp="1"/>
          </p:cNvSpPr>
          <p:nvPr>
            <p:ph type="ftr" sz="quarter" idx="11"/>
          </p:nvPr>
        </p:nvSpPr>
        <p:spPr>
          <a:xfrm>
            <a:off x="3733800" y="8610600"/>
            <a:ext cx="3095786" cy="533400"/>
          </a:xfrm>
        </p:spPr>
        <p:txBody>
          <a:bodyPr/>
          <a:lstStyle/>
          <a:p>
            <a:pPr>
              <a:defRPr/>
            </a:pPr>
            <a:r>
              <a:rPr lang="en-US" dirty="0" smtClean="0"/>
              <a:t>(c) 2017 beyondbenign - All rights reserved.</a:t>
            </a:r>
            <a:endParaRPr lang="en-US" dirty="0"/>
          </a:p>
        </p:txBody>
      </p:sp>
      <p:sp>
        <p:nvSpPr>
          <p:cNvPr id="7" name="TextBox 6"/>
          <p:cNvSpPr txBox="1"/>
          <p:nvPr/>
        </p:nvSpPr>
        <p:spPr>
          <a:xfrm>
            <a:off x="381000" y="2005905"/>
            <a:ext cx="3886200" cy="34163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t>Carbon capture</a:t>
            </a:r>
          </a:p>
          <a:p>
            <a:endParaRPr lang="en-US" sz="1200" b="1" dirty="0"/>
          </a:p>
          <a:p>
            <a:r>
              <a:rPr lang="en-US" sz="1200" dirty="0" smtClean="0"/>
              <a:t>The first step to solving our problem with carbon dioxide is figuring out how to get it out of the atmosphere! And there are a lot of scientists around the world thinking about how to do just that. </a:t>
            </a:r>
          </a:p>
          <a:p>
            <a:endParaRPr lang="en-US" sz="1200" dirty="0"/>
          </a:p>
          <a:p>
            <a:r>
              <a:rPr lang="en-US" sz="1200" dirty="0" smtClean="0"/>
              <a:t>Each group will be given a set of 6 cards, each with a different picture. 2 of the objects pictured on the cards are currently being used in carbon capture technology. Each group will choose which 2 cards they think are being used and be ready to discuss why they chose the cards they did.</a:t>
            </a:r>
          </a:p>
          <a:p>
            <a:endParaRPr lang="en-US" sz="1200" dirty="0"/>
          </a:p>
          <a:p>
            <a:r>
              <a:rPr lang="en-US" sz="1200" dirty="0" smtClean="0"/>
              <a:t>The Green Chemistry Centre of Excellence at the University of York in England has been using waste biomass to invent carbon capture technologies. In their </a:t>
            </a:r>
            <a:r>
              <a:rPr lang="en-US" sz="1200" dirty="0" err="1" smtClean="0"/>
              <a:t>Starbons</a:t>
            </a:r>
            <a:r>
              <a:rPr lang="en-US" sz="1200" dirty="0" smtClean="0"/>
              <a:t>® invention, they use starch from waste potato peels and </a:t>
            </a:r>
            <a:r>
              <a:rPr lang="en-US" sz="1200" dirty="0" err="1" smtClean="0"/>
              <a:t>alginic</a:t>
            </a:r>
            <a:r>
              <a:rPr lang="en-US" sz="1200" dirty="0" smtClean="0"/>
              <a:t> acid from seaweed to capture carbon from the atmosphere.</a:t>
            </a:r>
          </a:p>
        </p:txBody>
      </p:sp>
      <p:sp>
        <p:nvSpPr>
          <p:cNvPr id="9" name="Rounded Rectangular Callout 8"/>
          <p:cNvSpPr/>
          <p:nvPr/>
        </p:nvSpPr>
        <p:spPr>
          <a:xfrm>
            <a:off x="4682067" y="5029200"/>
            <a:ext cx="1905000" cy="1371600"/>
          </a:xfrm>
          <a:prstGeom prst="wedgeRoundRectCallout">
            <a:avLst>
              <a:gd name="adj1" fmla="val -83055"/>
              <a:gd name="adj2" fmla="val 10278"/>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Once we get the carbon dioxide out of the atmosphere, what are we going to do with it? Think back to what we talked about at the beginning of our time together.</a:t>
            </a:r>
            <a:endParaRPr lang="en-US" sz="1100" dirty="0">
              <a:solidFill>
                <a:schemeClr val="bg1"/>
              </a:solidFill>
            </a:endParaRPr>
          </a:p>
          <a:p>
            <a:pPr algn="ctr"/>
            <a:endParaRPr lang="en-US" sz="1100" dirty="0">
              <a:solidFill>
                <a:schemeClr val="bg1"/>
              </a:solidFill>
            </a:endParaRPr>
          </a:p>
        </p:txBody>
      </p:sp>
      <p:sp>
        <p:nvSpPr>
          <p:cNvPr id="10" name="Rounded Rectangular Callout 9"/>
          <p:cNvSpPr/>
          <p:nvPr/>
        </p:nvSpPr>
        <p:spPr>
          <a:xfrm>
            <a:off x="4682067" y="6553200"/>
            <a:ext cx="1905000" cy="952500"/>
          </a:xfrm>
          <a:prstGeom prst="wedgeRoundRectCallout">
            <a:avLst>
              <a:gd name="adj1" fmla="val -83944"/>
              <a:gd name="adj2" fmla="val -11055"/>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Where do we find lithium batteries? Pretty much an electronic – smartphones, computers, even electric cars!</a:t>
            </a:r>
            <a:endParaRPr lang="en-US" sz="1100" dirty="0">
              <a:solidFill>
                <a:schemeClr val="bg1"/>
              </a:solidFill>
            </a:endParaRPr>
          </a:p>
        </p:txBody>
      </p:sp>
      <p:sp>
        <p:nvSpPr>
          <p:cNvPr id="11" name="Rounded Rectangular Callout 10"/>
          <p:cNvSpPr/>
          <p:nvPr/>
        </p:nvSpPr>
        <p:spPr>
          <a:xfrm>
            <a:off x="4682067" y="7675033"/>
            <a:ext cx="1905000" cy="952500"/>
          </a:xfrm>
          <a:prstGeom prst="wedgeRoundRectCallout">
            <a:avLst>
              <a:gd name="adj1" fmla="val -78611"/>
              <a:gd name="adj2" fmla="val 26278"/>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dirty="0" smtClean="0">
                <a:solidFill>
                  <a:schemeClr val="bg1"/>
                </a:solidFill>
              </a:rPr>
              <a:t>What types of things are made of concrete? Where do we find these concrete products? What makes concrete so useful?</a:t>
            </a:r>
            <a:endParaRPr lang="en-US" sz="110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04800" y="3048000"/>
            <a:ext cx="3810000" cy="230832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solidFill>
                  <a:schemeClr val="bg1"/>
                </a:solidFill>
              </a:rPr>
              <a:t>In Closing:</a:t>
            </a:r>
          </a:p>
          <a:p>
            <a:endParaRPr lang="en-US" sz="1200" b="1" dirty="0" smtClean="0">
              <a:solidFill>
                <a:schemeClr val="bg1"/>
              </a:solidFill>
            </a:endParaRPr>
          </a:p>
          <a:p>
            <a:r>
              <a:rPr lang="en-US" sz="1200" dirty="0" smtClean="0">
                <a:solidFill>
                  <a:schemeClr val="bg1"/>
                </a:solidFill>
              </a:rPr>
              <a:t>Green chemistry provides the tools needed for creating solutions to environmental challenges.</a:t>
            </a:r>
          </a:p>
          <a:p>
            <a:endParaRPr lang="en-US" sz="1200" dirty="0" smtClean="0">
              <a:solidFill>
                <a:schemeClr val="bg1"/>
              </a:solidFill>
            </a:endParaRPr>
          </a:p>
          <a:p>
            <a:r>
              <a:rPr lang="en-US" sz="1200" dirty="0" smtClean="0">
                <a:solidFill>
                  <a:schemeClr val="bg1"/>
                </a:solidFill>
              </a:rPr>
              <a:t>As a green chemist you can be a part of the solution by inventing better technologies for the future. Also remember that you do not need to be a scientist to make a difference in this world. As an informed citizen you have the power to influence change with your decision making, voting power and purchasing choices.</a:t>
            </a:r>
          </a:p>
          <a:p>
            <a:endParaRPr lang="en-US" sz="1200" dirty="0" smtClean="0">
              <a:solidFill>
                <a:schemeClr val="bg1"/>
              </a:solidFill>
            </a:endParaRPr>
          </a:p>
        </p:txBody>
      </p:sp>
      <p:sp>
        <p:nvSpPr>
          <p:cNvPr id="9" name="Rounded Rectangular Callout 8"/>
          <p:cNvSpPr/>
          <p:nvPr/>
        </p:nvSpPr>
        <p:spPr>
          <a:xfrm>
            <a:off x="4419600" y="3886200"/>
            <a:ext cx="1905000" cy="1524000"/>
          </a:xfrm>
          <a:prstGeom prst="wedgeRoundRectCallout">
            <a:avLst>
              <a:gd name="adj1" fmla="val -78611"/>
              <a:gd name="adj2" fmla="val 30833"/>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Any questions?</a:t>
            </a:r>
          </a:p>
          <a:p>
            <a:r>
              <a:rPr lang="en-US" sz="1100" dirty="0" smtClean="0">
                <a:solidFill>
                  <a:schemeClr val="bg1"/>
                </a:solidFill>
              </a:rPr>
              <a:t>Wrapping up is always a good time to talk a little more about why you are in the classroom, what you are studying, researching or pursuing as a career.</a:t>
            </a:r>
            <a:endParaRPr lang="en-US" sz="1100" dirty="0">
              <a:solidFill>
                <a:schemeClr val="bg1"/>
              </a:solidFill>
            </a:endParaRPr>
          </a:p>
        </p:txBody>
      </p:sp>
      <p:sp>
        <p:nvSpPr>
          <p:cNvPr id="8" name="TextBox 7"/>
          <p:cNvSpPr txBox="1"/>
          <p:nvPr/>
        </p:nvSpPr>
        <p:spPr>
          <a:xfrm>
            <a:off x="304800" y="353705"/>
            <a:ext cx="3810000" cy="249299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dirty="0" smtClean="0"/>
              <a:t>Ask what properties would be important when making these products out of captured carbon dioxide. Reiterate the 3 criteria of safety, cost and performance. </a:t>
            </a:r>
          </a:p>
          <a:p>
            <a:endParaRPr lang="en-US" sz="1200" dirty="0" smtClean="0">
              <a:solidFill>
                <a:schemeClr val="bg1"/>
              </a:solidFill>
            </a:endParaRPr>
          </a:p>
          <a:p>
            <a:r>
              <a:rPr lang="en-US" sz="1200" dirty="0" smtClean="0">
                <a:solidFill>
                  <a:schemeClr val="bg1"/>
                </a:solidFill>
              </a:rPr>
              <a:t>In closing, reflect on the activity. Discuss what else might need to be done to fix our carbon dioxide problem. Ask what else we might be able to do with our captured carbon!</a:t>
            </a:r>
            <a:endParaRPr lang="en-US" sz="1200" dirty="0">
              <a:solidFill>
                <a:schemeClr val="bg1"/>
              </a:solidFill>
            </a:endParaRPr>
          </a:p>
          <a:p>
            <a:endParaRPr lang="en-US" sz="1200" dirty="0">
              <a:solidFill>
                <a:schemeClr val="bg1"/>
              </a:solidFill>
            </a:endParaRPr>
          </a:p>
          <a:p>
            <a:r>
              <a:rPr lang="en-US" sz="1200" dirty="0" smtClean="0">
                <a:solidFill>
                  <a:schemeClr val="bg1"/>
                </a:solidFill>
              </a:rPr>
              <a:t>Great Job! Scientists ask questions and seek out answers. </a:t>
            </a:r>
          </a:p>
          <a:p>
            <a:endParaRPr lang="en-US" sz="1200" dirty="0">
              <a:solidFill>
                <a:schemeClr val="bg1"/>
              </a:solidFill>
            </a:endParaRPr>
          </a:p>
          <a:p>
            <a:r>
              <a:rPr lang="en-US" sz="1200" dirty="0" smtClean="0">
                <a:solidFill>
                  <a:schemeClr val="bg1"/>
                </a:solidFill>
              </a:rPr>
              <a:t>Reinforce how green chemistry is the science of solutions!</a:t>
            </a:r>
            <a:endParaRPr lang="en-US" sz="1200" dirty="0" smtClean="0"/>
          </a:p>
          <a:p>
            <a:pPr marL="228600" indent="-228600"/>
            <a:endParaRPr lang="en-US" sz="1200" dirty="0" smtClean="0"/>
          </a:p>
        </p:txBody>
      </p:sp>
      <p:sp>
        <p:nvSpPr>
          <p:cNvPr id="7" name="Rounded Rectangular Callout 6"/>
          <p:cNvSpPr/>
          <p:nvPr/>
        </p:nvSpPr>
        <p:spPr>
          <a:xfrm>
            <a:off x="4572000" y="304800"/>
            <a:ext cx="1905000" cy="2590800"/>
          </a:xfrm>
          <a:prstGeom prst="wedgeRoundRectCallout">
            <a:avLst>
              <a:gd name="adj1" fmla="val -84557"/>
              <a:gd name="adj2" fmla="val 17169"/>
              <a:gd name="adj3" fmla="val 16667"/>
            </a:avLst>
          </a:prstGeom>
          <a:solidFill>
            <a:schemeClr val="tx1"/>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solidFill>
              </a:rPr>
              <a:t>Who here asks questions about how products are made or why we have certain problems?</a:t>
            </a:r>
          </a:p>
          <a:p>
            <a:r>
              <a:rPr lang="en-US" sz="1100" dirty="0" smtClean="0">
                <a:solidFill>
                  <a:schemeClr val="bg1"/>
                </a:solidFill>
              </a:rPr>
              <a:t>Sounds like we have some green chemists in the room. Who thought that this was easy?  Who had fun doing this?  Do you think that science is something that you can do?</a:t>
            </a:r>
          </a:p>
          <a:p>
            <a:endParaRPr lang="en-US" sz="1100" dirty="0">
              <a:solidFill>
                <a:schemeClr val="bg1"/>
              </a:solidFill>
            </a:endParaRPr>
          </a:p>
        </p:txBody>
      </p:sp>
      <p:sp>
        <p:nvSpPr>
          <p:cNvPr id="6" name="Footer Placeholder 5"/>
          <p:cNvSpPr>
            <a:spLocks noGrp="1"/>
          </p:cNvSpPr>
          <p:nvPr>
            <p:ph type="ftr" sz="quarter" idx="11"/>
          </p:nvPr>
        </p:nvSpPr>
        <p:spPr>
          <a:xfrm>
            <a:off x="3733800" y="8610600"/>
            <a:ext cx="3095786" cy="533400"/>
          </a:xfrm>
        </p:spPr>
        <p:txBody>
          <a:bodyPr/>
          <a:lstStyle/>
          <a:p>
            <a:pPr>
              <a:defRPr/>
            </a:pPr>
            <a:r>
              <a:rPr lang="en-US" dirty="0" smtClean="0"/>
              <a:t>(c</a:t>
            </a:r>
            <a:r>
              <a:rPr lang="en-US" smtClean="0"/>
              <a:t>) 2017 </a:t>
            </a:r>
            <a:r>
              <a:rPr lang="en-US" dirty="0" smtClean="0"/>
              <a:t>beyondbenign - All rights reserved.</a:t>
            </a:r>
            <a:endParaRPr lang="en-US" dirty="0"/>
          </a:p>
        </p:txBody>
      </p:sp>
      <p:sp>
        <p:nvSpPr>
          <p:cNvPr id="10" name="TextBox 9"/>
          <p:cNvSpPr txBox="1"/>
          <p:nvPr/>
        </p:nvSpPr>
        <p:spPr>
          <a:xfrm>
            <a:off x="304800" y="5715000"/>
            <a:ext cx="3810000" cy="249299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smtClean="0">
                <a:solidFill>
                  <a:schemeClr val="bg1"/>
                </a:solidFill>
              </a:rPr>
              <a:t>More information:</a:t>
            </a:r>
          </a:p>
          <a:p>
            <a:endParaRPr lang="en-US" sz="1200" b="1" dirty="0" smtClean="0">
              <a:solidFill>
                <a:schemeClr val="bg1"/>
              </a:solidFill>
            </a:endParaRPr>
          </a:p>
          <a:p>
            <a:r>
              <a:rPr lang="en-US" sz="1200" dirty="0" smtClean="0">
                <a:solidFill>
                  <a:schemeClr val="bg1"/>
                </a:solidFill>
              </a:rPr>
              <a:t>Facts About Carbon, </a:t>
            </a:r>
            <a:r>
              <a:rPr lang="en-US" sz="1200" dirty="0" err="1" smtClean="0">
                <a:solidFill>
                  <a:schemeClr val="bg1"/>
                </a:solidFill>
              </a:rPr>
              <a:t>LiveScience.com</a:t>
            </a:r>
            <a:r>
              <a:rPr lang="en-US" sz="1200" dirty="0">
                <a:solidFill>
                  <a:schemeClr val="bg1"/>
                </a:solidFill>
              </a:rPr>
              <a:t>: </a:t>
            </a:r>
            <a:r>
              <a:rPr lang="en-US" sz="1200" dirty="0">
                <a:solidFill>
                  <a:schemeClr val="bg1"/>
                </a:solidFill>
                <a:hlinkClick r:id="rId3"/>
              </a:rPr>
              <a:t>https://</a:t>
            </a:r>
            <a:r>
              <a:rPr lang="en-US" sz="1200" dirty="0" smtClean="0">
                <a:solidFill>
                  <a:schemeClr val="bg1"/>
                </a:solidFill>
                <a:hlinkClick r:id="rId3"/>
              </a:rPr>
              <a:t>www.livescience.com/28698-facts-about-carbon.html</a:t>
            </a:r>
            <a:endParaRPr lang="en-US" sz="1200" dirty="0" smtClean="0">
              <a:solidFill>
                <a:schemeClr val="bg1"/>
              </a:solidFill>
            </a:endParaRPr>
          </a:p>
          <a:p>
            <a:endParaRPr lang="en-US" sz="1200" dirty="0">
              <a:solidFill>
                <a:schemeClr val="bg1"/>
              </a:solidFill>
            </a:endParaRPr>
          </a:p>
          <a:p>
            <a:r>
              <a:rPr lang="en-US" sz="1200" dirty="0" smtClean="0">
                <a:solidFill>
                  <a:schemeClr val="bg1"/>
                </a:solidFill>
              </a:rPr>
              <a:t>Carbon Capture and </a:t>
            </a:r>
            <a:r>
              <a:rPr lang="en-US" sz="1200" dirty="0" err="1" smtClean="0">
                <a:solidFill>
                  <a:schemeClr val="bg1"/>
                </a:solidFill>
              </a:rPr>
              <a:t>Utilisation</a:t>
            </a:r>
            <a:r>
              <a:rPr lang="en-US" sz="1200" dirty="0">
                <a:solidFill>
                  <a:schemeClr val="bg1"/>
                </a:solidFill>
              </a:rPr>
              <a:t>, University of York: </a:t>
            </a:r>
            <a:r>
              <a:rPr lang="en-US" sz="1200" dirty="0">
                <a:solidFill>
                  <a:schemeClr val="bg1"/>
                </a:solidFill>
                <a:hlinkClick r:id="rId4"/>
              </a:rPr>
              <a:t>https://www.york.ac.uk/chemistry/research/green/research/co2/carbondioxidecaptureandutilisation</a:t>
            </a:r>
            <a:r>
              <a:rPr lang="en-US" sz="1200" dirty="0" smtClean="0">
                <a:solidFill>
                  <a:schemeClr val="bg1"/>
                </a:solidFill>
                <a:hlinkClick r:id="rId4"/>
              </a:rPr>
              <a:t>/</a:t>
            </a:r>
            <a:endParaRPr lang="en-US" sz="1200" dirty="0" smtClean="0">
              <a:solidFill>
                <a:schemeClr val="bg1"/>
              </a:solidFill>
            </a:endParaRPr>
          </a:p>
          <a:p>
            <a:endParaRPr lang="en-US" sz="1200" dirty="0" smtClean="0">
              <a:solidFill>
                <a:schemeClr val="bg1"/>
              </a:solidFill>
            </a:endParaRPr>
          </a:p>
          <a:p>
            <a:r>
              <a:rPr lang="en-US" sz="1200" dirty="0">
                <a:solidFill>
                  <a:schemeClr val="bg1"/>
                </a:solidFill>
              </a:rPr>
              <a:t>Blue Planet: </a:t>
            </a:r>
            <a:r>
              <a:rPr lang="en-US" sz="1200" dirty="0">
                <a:solidFill>
                  <a:schemeClr val="bg1"/>
                </a:solidFill>
                <a:hlinkClick r:id="rId5"/>
              </a:rPr>
              <a:t>http://www.blueplanet-ltd.com</a:t>
            </a:r>
            <a:r>
              <a:rPr lang="en-US" sz="1200">
                <a:solidFill>
                  <a:schemeClr val="bg1"/>
                </a:solidFill>
                <a:hlinkClick r:id="rId5"/>
              </a:rPr>
              <a:t>/#</a:t>
            </a:r>
            <a:r>
              <a:rPr lang="en-US" sz="1200" smtClean="0">
                <a:solidFill>
                  <a:schemeClr val="bg1"/>
                </a:solidFill>
                <a:hlinkClick r:id="rId5"/>
              </a:rPr>
              <a:t>products</a:t>
            </a:r>
            <a:r>
              <a:rPr lang="en-US" sz="1200" smtClean="0">
                <a:solidFill>
                  <a:schemeClr val="bg1"/>
                </a:solidFill>
              </a:rPr>
              <a:t> </a:t>
            </a:r>
            <a:endParaRPr lang="en-US" sz="1200" dirty="0">
              <a:solidFill>
                <a:schemeClr val="bg1"/>
              </a:solidFill>
            </a:endParaRPr>
          </a:p>
          <a:p>
            <a:endParaRPr lang="en-US" sz="1200" dirty="0" smtClean="0">
              <a:solidFill>
                <a:schemeClr val="bg1"/>
              </a:solidFill>
            </a:endParaRPr>
          </a:p>
          <a:p>
            <a:endParaRPr lang="en-US" sz="1200" dirty="0" smtClean="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6386</TotalTime>
  <Words>3341</Words>
  <Application>Microsoft Macintosh PowerPoint</Application>
  <PresentationFormat>On-screen Show (4:3)</PresentationFormat>
  <Paragraphs>227</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Calibri</vt:lpstr>
      <vt:lpstr>Arial</vt:lpstr>
      <vt:lpstr>Office Theme</vt:lpstr>
      <vt:lpstr>What to do about CO2?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JEP4</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John E. Pyers IV</dc:creator>
  <cp:lastModifiedBy>Mollie Enright</cp:lastModifiedBy>
  <cp:revision>140</cp:revision>
  <cp:lastPrinted>2013-10-19T17:19:05Z</cp:lastPrinted>
  <dcterms:created xsi:type="dcterms:W3CDTF">2010-06-04T19:14:46Z</dcterms:created>
  <dcterms:modified xsi:type="dcterms:W3CDTF">2017-10-10T16:15:50Z</dcterms:modified>
</cp:coreProperties>
</file>